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01" r:id="rId6"/>
    <p:sldMasterId id="2147493614" r:id="rId7"/>
    <p:sldMasterId id="2147493627" r:id="rId8"/>
  </p:sldMasterIdLst>
  <p:notesMasterIdLst>
    <p:notesMasterId r:id="rId80"/>
  </p:notesMasterIdLst>
  <p:handoutMasterIdLst>
    <p:handoutMasterId r:id="rId81"/>
  </p:handoutMasterIdLst>
  <p:sldIdLst>
    <p:sldId id="959" r:id="rId9"/>
    <p:sldId id="961" r:id="rId10"/>
    <p:sldId id="952" r:id="rId11"/>
    <p:sldId id="824" r:id="rId12"/>
    <p:sldId id="826" r:id="rId13"/>
    <p:sldId id="827" r:id="rId14"/>
    <p:sldId id="878" r:id="rId15"/>
    <p:sldId id="831" r:id="rId16"/>
    <p:sldId id="834" r:id="rId17"/>
    <p:sldId id="879" r:id="rId18"/>
    <p:sldId id="832" r:id="rId19"/>
    <p:sldId id="880" r:id="rId20"/>
    <p:sldId id="833" r:id="rId21"/>
    <p:sldId id="851" r:id="rId22"/>
    <p:sldId id="836" r:id="rId23"/>
    <p:sldId id="837" r:id="rId24"/>
    <p:sldId id="949" r:id="rId25"/>
    <p:sldId id="881" r:id="rId26"/>
    <p:sldId id="932" r:id="rId27"/>
    <p:sldId id="882" r:id="rId28"/>
    <p:sldId id="835" r:id="rId29"/>
    <p:sldId id="852" r:id="rId30"/>
    <p:sldId id="828" r:id="rId31"/>
    <p:sldId id="897" r:id="rId32"/>
    <p:sldId id="898" r:id="rId33"/>
    <p:sldId id="894" r:id="rId34"/>
    <p:sldId id="895" r:id="rId35"/>
    <p:sldId id="899" r:id="rId36"/>
    <p:sldId id="421" r:id="rId37"/>
    <p:sldId id="339" r:id="rId38"/>
    <p:sldId id="900" r:id="rId39"/>
    <p:sldId id="343" r:id="rId40"/>
    <p:sldId id="344" r:id="rId41"/>
    <p:sldId id="345" r:id="rId42"/>
    <p:sldId id="347" r:id="rId43"/>
    <p:sldId id="348" r:id="rId44"/>
    <p:sldId id="346" r:id="rId45"/>
    <p:sldId id="901" r:id="rId46"/>
    <p:sldId id="902" r:id="rId47"/>
    <p:sldId id="904" r:id="rId48"/>
    <p:sldId id="905" r:id="rId49"/>
    <p:sldId id="909" r:id="rId50"/>
    <p:sldId id="908" r:id="rId51"/>
    <p:sldId id="910" r:id="rId52"/>
    <p:sldId id="906" r:id="rId53"/>
    <p:sldId id="427" r:id="rId54"/>
    <p:sldId id="337" r:id="rId55"/>
    <p:sldId id="338" r:id="rId56"/>
    <p:sldId id="364" r:id="rId57"/>
    <p:sldId id="340" r:id="rId58"/>
    <p:sldId id="341" r:id="rId59"/>
    <p:sldId id="912" r:id="rId60"/>
    <p:sldId id="911" r:id="rId61"/>
    <p:sldId id="907" r:id="rId62"/>
    <p:sldId id="916" r:id="rId63"/>
    <p:sldId id="917" r:id="rId64"/>
    <p:sldId id="918" r:id="rId65"/>
    <p:sldId id="365" r:id="rId66"/>
    <p:sldId id="919" r:id="rId67"/>
    <p:sldId id="920" r:id="rId68"/>
    <p:sldId id="349" r:id="rId69"/>
    <p:sldId id="921" r:id="rId70"/>
    <p:sldId id="922" r:id="rId71"/>
    <p:sldId id="923" r:id="rId72"/>
    <p:sldId id="924" r:id="rId73"/>
    <p:sldId id="927" r:id="rId74"/>
    <p:sldId id="925" r:id="rId75"/>
    <p:sldId id="926" r:id="rId76"/>
    <p:sldId id="963" r:id="rId77"/>
    <p:sldId id="930" r:id="rId78"/>
    <p:sldId id="957" r:id="rId7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91"/>
    <p:restoredTop sz="96793"/>
  </p:normalViewPr>
  <p:slideViewPr>
    <p:cSldViewPr snapToObjects="1">
      <p:cViewPr varScale="1">
        <p:scale>
          <a:sx n="227" d="100"/>
          <a:sy n="227" d="100"/>
        </p:scale>
        <p:origin x="800"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theme" Target="theme/theme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61" Type="http://schemas.openxmlformats.org/officeDocument/2006/relationships/slide" Target="slides/slide53.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1/20/23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20</a:t>
            </a:fld>
            <a:endParaRPr lang="en-US" altLang="en-US"/>
          </a:p>
        </p:txBody>
      </p:sp>
    </p:spTree>
    <p:extLst>
      <p:ext uri="{BB962C8B-B14F-4D97-AF65-F5344CB8AC3E}">
        <p14:creationId xmlns:p14="http://schemas.microsoft.com/office/powerpoint/2010/main" val="3597603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24</a:t>
            </a:fld>
            <a:endParaRPr lang="en-US" altLang="en-US"/>
          </a:p>
        </p:txBody>
      </p:sp>
    </p:spTree>
    <p:extLst>
      <p:ext uri="{BB962C8B-B14F-4D97-AF65-F5344CB8AC3E}">
        <p14:creationId xmlns:p14="http://schemas.microsoft.com/office/powerpoint/2010/main" val="3613710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26</a:t>
            </a:fld>
            <a:endParaRPr lang="en-US" altLang="en-US"/>
          </a:p>
        </p:txBody>
      </p:sp>
    </p:spTree>
    <p:extLst>
      <p:ext uri="{BB962C8B-B14F-4D97-AF65-F5344CB8AC3E}">
        <p14:creationId xmlns:p14="http://schemas.microsoft.com/office/powerpoint/2010/main" val="3998676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27</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28189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1671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6716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30782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6757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54D2032-F7A1-47FB-8029-FF01734C1A45}" type="slidenum">
              <a:rPr lang="en-US" altLang="en-US" sz="1200"/>
              <a:pPr/>
              <a:t>35</a:t>
            </a:fld>
            <a:endParaRPr lang="en-US" alt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1562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3333147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5D6698B-82E8-4243-BAB0-D6783EE2B84F}" type="slidenum">
              <a:rPr lang="en-US" altLang="en-US" sz="1200"/>
              <a:pPr/>
              <a:t>36</a:t>
            </a:fld>
            <a:endParaRPr lang="en-US" alt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0466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5302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70466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45</a:t>
            </a:fld>
            <a:endParaRPr lang="en-US" altLang="en-US"/>
          </a:p>
        </p:txBody>
      </p:sp>
    </p:spTree>
    <p:extLst>
      <p:ext uri="{BB962C8B-B14F-4D97-AF65-F5344CB8AC3E}">
        <p14:creationId xmlns:p14="http://schemas.microsoft.com/office/powerpoint/2010/main" val="3909850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9358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258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8949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064963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6230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28292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4788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56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5745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57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4619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58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37246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59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97983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68196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61</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734323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63</a:t>
            </a:fld>
            <a:endParaRPr lang="en-US" altLang="en-US"/>
          </a:p>
        </p:txBody>
      </p:sp>
    </p:spTree>
    <p:extLst>
      <p:ext uri="{BB962C8B-B14F-4D97-AF65-F5344CB8AC3E}">
        <p14:creationId xmlns:p14="http://schemas.microsoft.com/office/powerpoint/2010/main" val="25747871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46180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71</a:t>
            </a:fld>
            <a:endParaRPr lang="en-US" altLang="en-US"/>
          </a:p>
        </p:txBody>
      </p:sp>
    </p:spTree>
    <p:extLst>
      <p:ext uri="{BB962C8B-B14F-4D97-AF65-F5344CB8AC3E}">
        <p14:creationId xmlns:p14="http://schemas.microsoft.com/office/powerpoint/2010/main" val="2712495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a:t>
            </a:fld>
            <a:endParaRPr lang="en-US" altLang="en-US"/>
          </a:p>
        </p:txBody>
      </p:sp>
    </p:spTree>
    <p:extLst>
      <p:ext uri="{BB962C8B-B14F-4D97-AF65-F5344CB8AC3E}">
        <p14:creationId xmlns:p14="http://schemas.microsoft.com/office/powerpoint/2010/main" val="399842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10</a:t>
            </a:fld>
            <a:endParaRPr lang="en-US" altLang="en-US"/>
          </a:p>
        </p:txBody>
      </p:sp>
    </p:spTree>
    <p:extLst>
      <p:ext uri="{BB962C8B-B14F-4D97-AF65-F5344CB8AC3E}">
        <p14:creationId xmlns:p14="http://schemas.microsoft.com/office/powerpoint/2010/main" val="1324963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12</a:t>
            </a:fld>
            <a:endParaRPr lang="en-US" altLang="en-US"/>
          </a:p>
        </p:txBody>
      </p:sp>
    </p:spTree>
    <p:extLst>
      <p:ext uri="{BB962C8B-B14F-4D97-AF65-F5344CB8AC3E}">
        <p14:creationId xmlns:p14="http://schemas.microsoft.com/office/powerpoint/2010/main" val="234988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18</a:t>
            </a:fld>
            <a:endParaRPr lang="en-US" altLang="en-US"/>
          </a:p>
        </p:txBody>
      </p:sp>
    </p:spTree>
    <p:extLst>
      <p:ext uri="{BB962C8B-B14F-4D97-AF65-F5344CB8AC3E}">
        <p14:creationId xmlns:p14="http://schemas.microsoft.com/office/powerpoint/2010/main" val="2322535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934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607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400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12670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90935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404722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20191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03300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52717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7180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79891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275791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349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691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7685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467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836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05722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93247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6160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53090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2668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3163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66816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486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380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29809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254142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41232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26691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1/20/23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64437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373563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835294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14330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847742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978033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1/20/23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1/20/23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1/20/23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1/20/23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1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2.jpe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(S23):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75930"/>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 id="2147493600"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69281"/>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880062"/>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 id="2147493624" r:id="rId10"/>
    <p:sldLayoutId id="2147493625" r:id="rId11"/>
    <p:sldLayoutId id="214749362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8" Type="http://schemas.openxmlformats.org/officeDocument/2006/relationships/hyperlink" Target="https://dev.mysql.com/doc/mysql-installer/en/server-authentication-method.html" TargetMode="External"/><Relationship Id="rId3" Type="http://schemas.openxmlformats.org/officeDocument/2006/relationships/hyperlink" Target="https://docs.anaconda.com/anaconda/" TargetMode="External"/><Relationship Id="rId7" Type="http://schemas.openxmlformats.org/officeDocument/2006/relationships/hyperlink" Target="https://dev.mysql.com/downloads/mysql/" TargetMode="External"/><Relationship Id="rId2" Type="http://schemas.openxmlformats.org/officeDocument/2006/relationships/hyperlink" Target="https://www.db-book.com/" TargetMode="External"/><Relationship Id="rId1" Type="http://schemas.openxmlformats.org/officeDocument/2006/relationships/slideLayout" Target="../slideLayouts/slideLayout1.xml"/><Relationship Id="rId6" Type="http://schemas.openxmlformats.org/officeDocument/2006/relationships/hyperlink" Target="https://www.jetbrains.com/pycharm/" TargetMode="External"/><Relationship Id="rId5" Type="http://schemas.openxmlformats.org/officeDocument/2006/relationships/hyperlink" Target="https://www.jetbrains.com/datagrip/" TargetMode="External"/><Relationship Id="rId4" Type="http://schemas.openxmlformats.org/officeDocument/2006/relationships/hyperlink" Target="https://www.jetbrains.com/community/education/#studen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12.tiff"/><Relationship Id="rId1" Type="http://schemas.openxmlformats.org/officeDocument/2006/relationships/slideLayout" Target="../slideLayouts/slideLayout1.xml"/><Relationship Id="rId6" Type="http://schemas.openxmlformats.org/officeDocument/2006/relationships/image" Target="../media/image14.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hyperlink" Target="https://vertabelo.com/" TargetMode="External"/><Relationship Id="rId2" Type="http://schemas.openxmlformats.org/officeDocument/2006/relationships/hyperlink" Target="https://www.lucidchart.com/" TargetMode="Externa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35.xml"/><Relationship Id="rId4" Type="http://schemas.openxmlformats.org/officeDocument/2006/relationships/image" Target="../media/image31.jpeg"/></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hyperlink" Target="https://dbis-uibk.github.io/relax/calc/gist/4f7866c17624ca9dfa85ed2482078be8/relax-silberschatz-english.txt/0" TargetMode="External"/><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2" Type="http://schemas.openxmlformats.org/officeDocument/2006/relationships/hyperlink" Target="mailto:cynthia@cs.columbia.edu"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edstem.org/us/courses/27172/discussion/" TargetMode="External"/><Relationship Id="rId7" Type="http://schemas.openxmlformats.org/officeDocument/2006/relationships/hyperlink" Target="https://bit.ly/W4111-S23-Calendar" TargetMode="External"/><Relationship Id="rId2" Type="http://schemas.openxmlformats.org/officeDocument/2006/relationships/hyperlink" Target="https://edstem.org/us/courses/32981/discussion/" TargetMode="External"/><Relationship Id="rId1" Type="http://schemas.openxmlformats.org/officeDocument/2006/relationships/slideLayout" Target="../slideLayouts/slideLayout1.xml"/><Relationship Id="rId6" Type="http://schemas.openxmlformats.org/officeDocument/2006/relationships/hyperlink" Target="https://donald-f-ferguson.github.io/Intro_to_Databases_S23/" TargetMode="External"/><Relationship Id="rId5" Type="http://schemas.openxmlformats.org/officeDocument/2006/relationships/hyperlink" Target="https://github.com/donald-f-ferguson/Intro_to_Databases_S23" TargetMode="External"/><Relationship Id="rId4" Type="http://schemas.openxmlformats.org/officeDocument/2006/relationships/hyperlink" Target="https://join.slack.com/t/dff-columbia/shared_invite/zt-1mxup4vn5-EE2vyai0Si31mG7M7Wx0Z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2023</a:t>
            </a:r>
            <a:br>
              <a:rPr lang="en-US" altLang="en-US" sz="3200" i="1" dirty="0"/>
            </a:br>
            <a:r>
              <a:rPr lang="en-US" altLang="en-US" sz="2800" i="1" dirty="0"/>
              <a:t>Lecture 1: Introduction and Foundational Concepts (V1.0)</a:t>
            </a:r>
          </a:p>
          <a:p>
            <a:pPr algn="ct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3019420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40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endParaRPr lang="en-US" sz="1400" dirty="0"/>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18 semesters as an Adjunct Professor</a:t>
            </a:r>
          </a:p>
          <a:p>
            <a:pPr lvl="1"/>
            <a:r>
              <a:rPr lang="en-US" sz="1400" dirty="0"/>
              <a:t>Fulltime 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student</a:t>
            </a:r>
          </a:p>
          <a:p>
            <a:pPr marL="742950" lvl="1" indent="-285750">
              <a:buFont typeface="Arial" panose="020B0604020202020204" pitchFamily="34" charset="0"/>
              <a:buChar char="•"/>
            </a:pPr>
            <a:r>
              <a:rPr lang="en-US" sz="1200" dirty="0"/>
              <a:t>2019 Barnard Graduate</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endParaRPr lang="en-US" sz="1200" dirty="0"/>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763125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1980663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202172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369096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2351455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854224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3667509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31403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a:t>
            </a:r>
            <a:endParaRPr lang="en-US" sz="1400" dirty="0"/>
          </a:p>
          <a:p>
            <a:pPr lvl="1">
              <a:spcBef>
                <a:spcPts val="0"/>
              </a:spcBef>
              <a:spcAft>
                <a:spcPts val="200"/>
              </a:spcAft>
            </a:pPr>
            <a:r>
              <a:rPr lang="en-US" sz="1400" dirty="0"/>
              <a:t>Textbooks are expensive. You can easily get through the course using website, lecture material, ... ...</a:t>
            </a:r>
            <a:br>
              <a:rPr lang="en-US" sz="1400" dirty="0"/>
            </a:br>
            <a:endParaRPr lang="en-US" sz="1400" dirty="0"/>
          </a:p>
          <a:p>
            <a:pPr>
              <a:spcBef>
                <a:spcPts val="0"/>
              </a:spcBef>
              <a:spcAft>
                <a:spcPts val="200"/>
              </a:spcAft>
            </a:pPr>
            <a:r>
              <a:rPr lang="en-US" sz="1600" dirty="0"/>
              <a:t>Install a new, most recent, </a:t>
            </a:r>
            <a:r>
              <a:rPr lang="en-US" sz="1600" u="sng" dirty="0"/>
              <a:t>isolated/single user </a:t>
            </a:r>
            <a:r>
              <a:rPr lang="en-US" sz="1600" dirty="0"/>
              <a:t>instance of Anaconda environment.</a:t>
            </a:r>
          </a:p>
          <a:p>
            <a:pPr lvl="1">
              <a:spcBef>
                <a:spcPts val="0"/>
              </a:spcBef>
              <a:spcAft>
                <a:spcPts val="200"/>
              </a:spcAft>
            </a:pPr>
            <a:r>
              <a:rPr lang="en-US" sz="1400" b="1" dirty="0"/>
              <a:t>Install just for yourself and within your home directory.</a:t>
            </a:r>
          </a:p>
          <a:p>
            <a:pPr lvl="1">
              <a:spcBef>
                <a:spcPts val="0"/>
              </a:spcBef>
              <a:spcAft>
                <a:spcPts val="200"/>
              </a:spcAft>
            </a:pPr>
            <a:r>
              <a:rPr lang="en-US" sz="1400" dirty="0"/>
              <a:t>You must install the most </a:t>
            </a:r>
            <a:r>
              <a:rPr lang="en-US" sz="1400" dirty="0">
                <a:hlinkClick r:id="rId3"/>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br>
              <a:rPr lang="en-US" sz="1400" dirty="0"/>
            </a:br>
            <a:endParaRPr lang="en-US" sz="1400" dirty="0"/>
          </a:p>
          <a:p>
            <a:pPr>
              <a:spcBef>
                <a:spcPts val="0"/>
              </a:spcBef>
              <a:spcAft>
                <a:spcPts val="200"/>
              </a:spcAft>
            </a:pPr>
            <a:r>
              <a:rPr lang="en-US" sz="1600" dirty="0"/>
              <a:t>Development environments: Students are entitled to a free, annual </a:t>
            </a:r>
            <a:r>
              <a:rPr lang="en-US" sz="1600" dirty="0">
                <a:hlinkClick r:id="rId4"/>
              </a:rPr>
              <a:t>JetBrains professional license</a:t>
            </a:r>
            <a:r>
              <a:rPr lang="en-US" sz="1600" dirty="0"/>
              <a:t>.</a:t>
            </a:r>
          </a:p>
          <a:p>
            <a:pPr lvl="1">
              <a:spcBef>
                <a:spcPts val="0"/>
              </a:spcBef>
              <a:spcAft>
                <a:spcPts val="200"/>
              </a:spcAft>
            </a:pPr>
            <a:r>
              <a:rPr lang="en-US" sz="1400" dirty="0"/>
              <a:t>Students have had problems with MySQL Workbench. We will use </a:t>
            </a:r>
            <a:r>
              <a:rPr lang="en-US" sz="1400" dirty="0">
                <a:hlinkClick r:id="rId5"/>
              </a:rPr>
              <a:t>DataGrip</a:t>
            </a:r>
            <a:r>
              <a:rPr lang="en-US" sz="1400" dirty="0"/>
              <a:t>. Please install.</a:t>
            </a:r>
          </a:p>
          <a:p>
            <a:pPr lvl="1">
              <a:spcBef>
                <a:spcPts val="0"/>
              </a:spcBef>
              <a:spcAft>
                <a:spcPts val="200"/>
              </a:spcAft>
            </a:pPr>
            <a:r>
              <a:rPr lang="en-US" sz="1400" dirty="0"/>
              <a:t>Installing </a:t>
            </a:r>
            <a:r>
              <a:rPr lang="en-US" sz="1400" dirty="0">
                <a:hlinkClick r:id="rId6"/>
              </a:rPr>
              <a:t>PyCharm</a:t>
            </a:r>
            <a:r>
              <a:rPr lang="en-US" sz="1400" dirty="0"/>
              <a:t> is recommended for all and required for the programming track.</a:t>
            </a:r>
          </a:p>
          <a:p>
            <a:pPr lvl="1">
              <a:spcBef>
                <a:spcPts val="0"/>
              </a:spcBef>
              <a:spcAft>
                <a:spcPts val="200"/>
              </a:spcAft>
            </a:pPr>
            <a:endParaRPr lang="en-US" sz="1400" dirty="0"/>
          </a:p>
          <a:p>
            <a:pPr>
              <a:spcBef>
                <a:spcPts val="0"/>
              </a:spcBef>
              <a:spcAft>
                <a:spcPts val="200"/>
              </a:spcAft>
            </a:pPr>
            <a:r>
              <a:rPr lang="en-US" sz="1600" dirty="0"/>
              <a:t>Install </a:t>
            </a:r>
            <a:r>
              <a:rPr lang="en-US" sz="1600" dirty="0">
                <a:hlinkClick r:id="rId7"/>
              </a:rPr>
              <a:t>MySQL Server Community Edition</a:t>
            </a:r>
            <a:r>
              <a:rPr lang="en-US" sz="1600" dirty="0"/>
              <a:t>.</a:t>
            </a:r>
          </a:p>
          <a:p>
            <a:pPr lvl="1">
              <a:spcBef>
                <a:spcPts val="0"/>
              </a:spcBef>
              <a:spcAft>
                <a:spcPts val="200"/>
              </a:spcAft>
            </a:pPr>
            <a:r>
              <a:rPr lang="en-US" sz="1400" dirty="0"/>
              <a:t>When prompted, choose </a:t>
            </a:r>
            <a:r>
              <a:rPr lang="en-US" sz="1400" dirty="0">
                <a:hlinkClick r:id="rId8"/>
              </a:rPr>
              <a:t>legacy authentication </a:t>
            </a:r>
            <a:r>
              <a:rPr lang="en-US" sz="1400" dirty="0"/>
              <a:t>method.</a:t>
            </a:r>
          </a:p>
          <a:p>
            <a:pPr lvl="1">
              <a:spcBef>
                <a:spcPts val="0"/>
              </a:spcBef>
              <a:spcAft>
                <a:spcPts val="200"/>
              </a:spcAft>
            </a:pPr>
            <a:r>
              <a:rPr lang="en-US" sz="1400" dirty="0"/>
              <a:t>Set your root password to </a:t>
            </a:r>
            <a:r>
              <a:rPr lang="en-US" sz="1400" b="1" dirty="0" err="1"/>
              <a:t>dbuserdbuser</a:t>
            </a:r>
            <a:r>
              <a:rPr lang="en-US" sz="1400" b="1" dirty="0"/>
              <a:t>. (Remember your user name and password)</a:t>
            </a:r>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1859010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2023</a:t>
            </a:r>
            <a:br>
              <a:rPr lang="en-US" altLang="en-US" sz="3200" i="1" dirty="0"/>
            </a:br>
            <a:r>
              <a:rPr lang="en-US" altLang="en-US" sz="2800" i="1" dirty="0"/>
              <a:t>Lecture 1: Introduction and Foundational Concepts (V1.0)</a:t>
            </a:r>
          </a:p>
          <a:p>
            <a:pPr algn="ct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
        <p:nvSpPr>
          <p:cNvPr id="3" name="Rectangle: Rounded Corners 2">
            <a:extLst>
              <a:ext uri="{FF2B5EF4-FFF2-40B4-BE49-F238E27FC236}">
                <a16:creationId xmlns:a16="http://schemas.microsoft.com/office/drawing/2014/main" id="{B0CE8954-31EF-A07B-514C-05421E4DCE1B}"/>
              </a:ext>
            </a:extLst>
          </p:cNvPr>
          <p:cNvSpPr/>
          <p:nvPr/>
        </p:nvSpPr>
        <p:spPr>
          <a:xfrm>
            <a:off x="2209800" y="1581150"/>
            <a:ext cx="5715000" cy="2667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rgbClr val="FFFF00"/>
                </a:solidFill>
              </a:rPr>
              <a:t>We will start in a few minutes.</a:t>
            </a:r>
          </a:p>
        </p:txBody>
      </p:sp>
    </p:spTree>
    <p:extLst>
      <p:ext uri="{BB962C8B-B14F-4D97-AF65-F5344CB8AC3E}">
        <p14:creationId xmlns:p14="http://schemas.microsoft.com/office/powerpoint/2010/main" val="974805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3222463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514350"/>
            <a:ext cx="8839200" cy="4180270"/>
          </a:xfrm>
        </p:spPr>
        <p:txBody>
          <a:bodyPr/>
          <a:lstStyle/>
          <a:p>
            <a:pPr>
              <a:spcBef>
                <a:spcPts val="0"/>
              </a:spcBef>
              <a:spcAft>
                <a:spcPts val="100"/>
              </a:spcAft>
            </a:pPr>
            <a:r>
              <a:rPr lang="en-US" sz="1800" dirty="0"/>
              <a:t>Point value of assignments and exams</a:t>
            </a:r>
          </a:p>
          <a:p>
            <a:pPr lvl="1">
              <a:spcBef>
                <a:spcPts val="0"/>
              </a:spcBef>
              <a:spcAft>
                <a:spcPts val="100"/>
              </a:spcAft>
            </a:pPr>
            <a:r>
              <a:rPr lang="en-US" sz="1600" dirty="0"/>
              <a:t>50%: Homework assignments:</a:t>
            </a:r>
          </a:p>
          <a:p>
            <a:pPr lvl="2">
              <a:spcBef>
                <a:spcPts val="0"/>
              </a:spcBef>
              <a:spcAft>
                <a:spcPts val="100"/>
              </a:spcAft>
            </a:pPr>
            <a:r>
              <a:rPr lang="en-US" sz="1400" dirty="0"/>
              <a:t>5 HWs, approximately one HW every two-three weeks. </a:t>
            </a:r>
          </a:p>
          <a:p>
            <a:pPr lvl="2">
              <a:spcBef>
                <a:spcPts val="0"/>
              </a:spcBef>
              <a:spcAft>
                <a:spcPts val="100"/>
              </a:spcAft>
            </a:pPr>
            <a:r>
              <a:rPr lang="en-US" sz="1400" dirty="0"/>
              <a:t>Each is worth 10. We will sometimes break a HW into a couple of subparts.</a:t>
            </a:r>
          </a:p>
          <a:p>
            <a:pPr lvl="1">
              <a:spcBef>
                <a:spcPts val="0"/>
              </a:spcBef>
              <a:spcAft>
                <a:spcPts val="100"/>
              </a:spcAft>
            </a:pPr>
            <a:r>
              <a:rPr lang="en-US" sz="1600" dirty="0"/>
              <a:t>Homework format:</a:t>
            </a:r>
          </a:p>
          <a:p>
            <a:pPr lvl="2">
              <a:spcBef>
                <a:spcPts val="0"/>
              </a:spcBef>
              <a:spcAft>
                <a:spcPts val="100"/>
              </a:spcAft>
            </a:pPr>
            <a:r>
              <a:rPr lang="en-US" sz="1400" dirty="0"/>
              <a:t>Common to all tracks:</a:t>
            </a:r>
          </a:p>
          <a:p>
            <a:pPr lvl="3">
              <a:spcBef>
                <a:spcPts val="0"/>
              </a:spcBef>
              <a:spcAft>
                <a:spcPts val="100"/>
              </a:spcAft>
            </a:pPr>
            <a:r>
              <a:rPr lang="en-US" sz="1200" dirty="0"/>
              <a:t>Questions requiring written answers and diagrams.</a:t>
            </a:r>
          </a:p>
          <a:p>
            <a:pPr lvl="3">
              <a:spcBef>
                <a:spcPts val="0"/>
              </a:spcBef>
              <a:spcAft>
                <a:spcPts val="100"/>
              </a:spcAft>
            </a:pPr>
            <a:r>
              <a:rPr lang="en-US" sz="1200" dirty="0"/>
              <a:t>Implement/execute/test various database operations required to solve a use case/question.</a:t>
            </a:r>
          </a:p>
          <a:p>
            <a:pPr lvl="3">
              <a:spcBef>
                <a:spcPts val="0"/>
              </a:spcBef>
              <a:spcAft>
                <a:spcPts val="1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100"/>
              </a:spcAft>
            </a:pPr>
            <a:r>
              <a:rPr lang="en-US" sz="1400" dirty="0"/>
              <a:t>Track specific: Incremental development of a project:</a:t>
            </a:r>
          </a:p>
          <a:p>
            <a:pPr lvl="3">
              <a:spcBef>
                <a:spcPts val="0"/>
              </a:spcBef>
              <a:spcAft>
                <a:spcPts val="100"/>
              </a:spcAft>
            </a:pPr>
            <a:r>
              <a:rPr lang="en-US" sz="1200" dirty="0"/>
              <a:t>Programming track – web application.</a:t>
            </a:r>
          </a:p>
          <a:p>
            <a:pPr lvl="3">
              <a:spcBef>
                <a:spcPts val="0"/>
              </a:spcBef>
              <a:spcAft>
                <a:spcPts val="100"/>
              </a:spcAft>
            </a:pPr>
            <a:r>
              <a:rPr lang="en-US" sz="1200" dirty="0"/>
              <a:t>Non-programming track – data analysis/visualization.</a:t>
            </a:r>
          </a:p>
          <a:p>
            <a:pPr lvl="2">
              <a:spcBef>
                <a:spcPts val="0"/>
              </a:spcBef>
              <a:spcAft>
                <a:spcPts val="100"/>
              </a:spcAft>
            </a:pPr>
            <a:r>
              <a:rPr lang="en-US" sz="1400" dirty="0"/>
              <a:t>You receive a total of </a:t>
            </a:r>
            <a:r>
              <a:rPr lang="en-US" sz="1400" b="1" dirty="0"/>
              <a:t>five</a:t>
            </a:r>
            <a:r>
              <a:rPr lang="en-US" sz="1400" dirty="0"/>
              <a:t> late submission days that you can use during the semester.</a:t>
            </a:r>
          </a:p>
          <a:p>
            <a:pPr>
              <a:spcBef>
                <a:spcPts val="0"/>
              </a:spcBef>
              <a:spcAft>
                <a:spcPts val="100"/>
              </a:spcAft>
            </a:pPr>
            <a:r>
              <a:rPr lang="en-US" sz="1800" dirty="0"/>
              <a:t>Exams: Both the midterm and final have an in-class and take-home element.</a:t>
            </a:r>
          </a:p>
          <a:p>
            <a:pPr lvl="1">
              <a:spcBef>
                <a:spcPts val="0"/>
              </a:spcBef>
              <a:spcAft>
                <a:spcPts val="100"/>
              </a:spcAft>
            </a:pPr>
            <a:r>
              <a:rPr lang="en-US" sz="1600" dirty="0"/>
              <a:t>20% of grade is midterm exam score.</a:t>
            </a:r>
          </a:p>
          <a:p>
            <a:pPr lvl="1">
              <a:spcBef>
                <a:spcPts val="0"/>
              </a:spcBef>
              <a:spcAft>
                <a:spcPts val="100"/>
              </a:spcAft>
            </a:pPr>
            <a:r>
              <a:rPr lang="en-US" sz="1600" dirty="0"/>
              <a:t>30% is final exam score.</a:t>
            </a:r>
          </a:p>
          <a:p>
            <a:pPr>
              <a:spcBef>
                <a:spcPts val="0"/>
              </a:spcBef>
              <a:spcAft>
                <a:spcPts val="100"/>
              </a:spcAft>
            </a:pPr>
            <a:r>
              <a:rPr lang="en-US" sz="1800" dirty="0"/>
              <a:t>97-100 points is </a:t>
            </a:r>
            <a:r>
              <a:rPr lang="en-US" sz="1800" b="1" dirty="0"/>
              <a:t>an A.</a:t>
            </a:r>
            <a:r>
              <a:rPr lang="en-US" sz="1800" dirty="0"/>
              <a:t> There are opportunities to get extra-credit.</a:t>
            </a:r>
          </a:p>
          <a:p>
            <a:pPr>
              <a:spcBef>
                <a:spcPts val="0"/>
              </a:spcBef>
              <a:spcAft>
                <a:spcPts val="1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5922932" y="24193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2224556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a:t>
            </a:r>
            <a:br>
              <a:rPr lang="en-US" sz="1100" dirty="0"/>
            </a:br>
            <a:r>
              <a:rPr lang="en-US" sz="1100" dirty="0"/>
              <a:t>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Mix of written questions and practical exercises.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538110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1537385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2015682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b="1" dirty="0"/>
              <a:t>You are responsible for reading the slides and independent study.</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pPr lvl="2"/>
            <a:r>
              <a:rPr lang="en-US" sz="1100" dirty="0"/>
              <a:t>… …</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2416832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333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1447800" y="438150"/>
            <a:ext cx="6324600" cy="3508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000" dirty="0">
                <a:solidFill>
                  <a:schemeClr val="bg1"/>
                </a:solidFill>
              </a:rPr>
              <a:t>Core Concepts:</a:t>
            </a:r>
          </a:p>
          <a:p>
            <a:pPr marL="285750" indent="-285750">
              <a:buFont typeface="Arial" panose="020B0604020202020204" pitchFamily="34" charset="0"/>
              <a:buChar char="•"/>
            </a:pPr>
            <a:r>
              <a:rPr lang="en-US" sz="1400" dirty="0">
                <a:solidFill>
                  <a:schemeClr val="bg1"/>
                </a:solidFill>
              </a:rPr>
              <a:t>Data</a:t>
            </a:r>
          </a:p>
          <a:p>
            <a:pPr marL="285750" indent="-285750">
              <a:buFont typeface="Arial" panose="020B0604020202020204" pitchFamily="34" charset="0"/>
              <a:buChar char="•"/>
            </a:pPr>
            <a:r>
              <a:rPr lang="en-US" sz="1400" dirty="0">
                <a:solidFill>
                  <a:schemeClr val="bg1"/>
                </a:solidFill>
              </a:rPr>
              <a:t>Databases</a:t>
            </a:r>
          </a:p>
          <a:p>
            <a:pPr marL="285750" indent="-285750">
              <a:buFont typeface="Arial" panose="020B0604020202020204" pitchFamily="34" charset="0"/>
              <a:buChar char="•"/>
            </a:pPr>
            <a:r>
              <a:rPr lang="en-US" sz="1400" dirty="0">
                <a:solidFill>
                  <a:schemeClr val="bg1"/>
                </a:solidFill>
              </a:rPr>
              <a:t>Database management systems.</a:t>
            </a:r>
          </a:p>
          <a:p>
            <a:pPr marL="285750" indent="-285750">
              <a:buFont typeface="Arial" panose="020B0604020202020204" pitchFamily="34" charset="0"/>
              <a:buChar char="•"/>
            </a:pPr>
            <a:r>
              <a:rPr lang="en-US" sz="1400" dirty="0">
                <a:solidFill>
                  <a:schemeClr val="bg1"/>
                </a:solidFill>
              </a:rPr>
              <a:t>Applications, application architectures.</a:t>
            </a:r>
          </a:p>
          <a:p>
            <a:pPr marL="285750" indent="-285750">
              <a:buFont typeface="Arial" panose="020B0604020202020204" pitchFamily="34" charset="0"/>
              <a:buChar char="•"/>
            </a:pPr>
            <a:r>
              <a:rPr lang="en-US" sz="1400" dirty="0">
                <a:solidFill>
                  <a:schemeClr val="bg1"/>
                </a:solidFill>
              </a:rPr>
              <a:t>Roles. </a:t>
            </a:r>
          </a:p>
          <a:p>
            <a:pPr marL="285750" indent="-285750">
              <a:buFont typeface="Arial" panose="020B0604020202020204" pitchFamily="34" charset="0"/>
              <a:buChar char="•"/>
            </a:pPr>
            <a:r>
              <a:rPr lang="en-US" sz="1400" dirty="0">
                <a:solidFill>
                  <a:schemeClr val="bg1"/>
                </a:solidFill>
              </a:rPr>
              <a:t>History of databases.</a:t>
            </a:r>
          </a:p>
          <a:p>
            <a:pPr marL="285750" indent="-285750">
              <a:buFont typeface="Arial" panose="020B0604020202020204" pitchFamily="34" charset="0"/>
              <a:buChar char="•"/>
            </a:pPr>
            <a:r>
              <a:rPr lang="en-US" sz="1400" dirty="0">
                <a:solidFill>
                  <a:schemeClr val="bg1"/>
                </a:solidFill>
              </a:rPr>
              <a:t>etc.</a:t>
            </a:r>
          </a:p>
          <a:p>
            <a:pPr marL="285750" indent="-285750">
              <a:buFont typeface="Arial" panose="020B0604020202020204" pitchFamily="34" charset="0"/>
              <a:buChar char="•"/>
            </a:pPr>
            <a:endParaRPr lang="en-US" sz="1400" dirty="0">
              <a:solidFill>
                <a:schemeClr val="bg1"/>
              </a:solidFill>
            </a:endParaRPr>
          </a:p>
          <a:p>
            <a:r>
              <a:rPr lang="en-US" sz="2000" dirty="0">
                <a:solidFill>
                  <a:schemeClr val="bg1"/>
                </a:solidFill>
              </a:rPr>
              <a:t>Covering these topics is not a good use of lecture time:</a:t>
            </a:r>
          </a:p>
          <a:p>
            <a:pPr marL="285750" indent="-285750">
              <a:buFont typeface="Arial" panose="020B0604020202020204" pitchFamily="34" charset="0"/>
              <a:buChar char="•"/>
            </a:pPr>
            <a:r>
              <a:rPr lang="en-US" sz="1400" dirty="0">
                <a:solidFill>
                  <a:schemeClr val="bg1"/>
                </a:solidFill>
              </a:rPr>
              <a:t>Read the slides for chapter 1 from the recommended textbook.</a:t>
            </a:r>
            <a:br>
              <a:rPr lang="en-US" sz="1400" dirty="0">
                <a:solidFill>
                  <a:schemeClr val="bg1"/>
                </a:solidFill>
              </a:rPr>
            </a:br>
            <a:r>
              <a:rPr lang="en-US" sz="1400" dirty="0">
                <a:solidFill>
                  <a:schemeClr val="bg1"/>
                </a:solidFill>
              </a:rPr>
              <a:t>(https://</a:t>
            </a:r>
            <a:r>
              <a:rPr lang="en-US" sz="1400" dirty="0" err="1">
                <a:solidFill>
                  <a:schemeClr val="bg1"/>
                </a:solidFill>
              </a:rPr>
              <a:t>www.db-book.com</a:t>
            </a:r>
            <a:r>
              <a:rPr lang="en-US" sz="1400" dirty="0">
                <a:solidFill>
                  <a:schemeClr val="bg1"/>
                </a:solidFill>
              </a:rPr>
              <a:t>/slides-</a:t>
            </a:r>
            <a:r>
              <a:rPr lang="en-US" sz="1400" dirty="0" err="1">
                <a:solidFill>
                  <a:schemeClr val="bg1"/>
                </a:solidFill>
              </a:rPr>
              <a:t>dir</a:t>
            </a:r>
            <a:r>
              <a:rPr lang="en-US" sz="1400" dirty="0">
                <a:solidFill>
                  <a:schemeClr val="bg1"/>
                </a:solidFill>
              </a:rPr>
              <a:t>/</a:t>
            </a:r>
            <a:r>
              <a:rPr lang="en-US" sz="1400" dirty="0" err="1">
                <a:solidFill>
                  <a:schemeClr val="bg1"/>
                </a:solidFill>
              </a:rPr>
              <a:t>index.html</a:t>
            </a:r>
            <a:r>
              <a:rPr lang="en-US" sz="1400" dirty="0">
                <a:solidFill>
                  <a:schemeClr val="bg1"/>
                </a:solidFill>
              </a:rPr>
              <a:t>).</a:t>
            </a:r>
          </a:p>
          <a:p>
            <a:pPr marL="285750" indent="-285750">
              <a:buFont typeface="Arial" panose="020B0604020202020204" pitchFamily="34" charset="0"/>
              <a:buChar char="•"/>
            </a:pPr>
            <a:r>
              <a:rPr lang="en-US" sz="1400" dirty="0">
                <a:solidFill>
                  <a:schemeClr val="bg1"/>
                </a:solidFill>
              </a:rPr>
              <a:t>Do some independent study with the help of Professor Google.</a:t>
            </a:r>
          </a:p>
          <a:p>
            <a:pPr marL="285750" indent="-285750">
              <a:buFont typeface="Arial" panose="020B0604020202020204" pitchFamily="34" charset="0"/>
              <a:buChar char="•"/>
            </a:pPr>
            <a:r>
              <a:rPr lang="en-US" sz="1400" dirty="0">
                <a:solidFill>
                  <a:schemeClr val="bg1"/>
                </a:solidFill>
              </a:rPr>
              <a:t>We will cover the material through questions on the reading, recitation,</a:t>
            </a:r>
            <a:br>
              <a:rPr lang="en-US" sz="1400" dirty="0">
                <a:solidFill>
                  <a:schemeClr val="bg1"/>
                </a:solidFill>
              </a:rPr>
            </a:br>
            <a:r>
              <a:rPr lang="en-US" sz="1400" dirty="0">
                <a:solidFill>
                  <a:schemeClr val="bg1"/>
                </a:solidFill>
              </a:rPr>
              <a:t>Piazza questions, ... ..., </a:t>
            </a:r>
            <a:r>
              <a:rPr lang="en-US" sz="1400" b="1" u="sng" dirty="0">
                <a:solidFill>
                  <a:schemeClr val="bg1"/>
                </a:solidFill>
              </a:rPr>
              <a:t>and homework assignments.</a:t>
            </a:r>
            <a:endParaRPr lang="en-US" sz="1400" u="sng" dirty="0">
              <a:solidFill>
                <a:schemeClr val="bg1"/>
              </a:solidFill>
            </a:endParaRP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690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828800" y="1650653"/>
            <a:ext cx="6477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spcBef>
                <a:spcPts val="0"/>
              </a:spcBef>
            </a:pPr>
            <a:r>
              <a:rPr lang="en-US" dirty="0">
                <a:solidFill>
                  <a:schemeClr val="bg1"/>
                </a:solidFill>
              </a:rPr>
              <a:t>Database design, Entity-Relationship Model (Part 1)</a:t>
            </a:r>
          </a:p>
          <a:p>
            <a:pPr marL="285750" indent="-285750">
              <a:spcBef>
                <a:spcPts val="0"/>
              </a:spcBef>
              <a:buFont typeface="Arial" panose="020B0604020202020204" pitchFamily="34" charset="0"/>
              <a:buChar char="•"/>
            </a:pPr>
            <a:r>
              <a:rPr lang="en-US" sz="1600" dirty="0">
                <a:solidFill>
                  <a:schemeClr val="bg1"/>
                </a:solidFill>
              </a:rPr>
              <a:t>Entity, relationship, attribute.</a:t>
            </a:r>
          </a:p>
          <a:p>
            <a:pPr marL="285750" indent="-285750">
              <a:spcBef>
                <a:spcPts val="0"/>
              </a:spcBef>
              <a:buFont typeface="Arial" panose="020B0604020202020204" pitchFamily="34" charset="0"/>
              <a:buChar char="•"/>
            </a:pPr>
            <a:r>
              <a:rPr lang="en-US" sz="1600" dirty="0">
                <a:solidFill>
                  <a:schemeClr val="bg1"/>
                </a:solidFill>
              </a:rPr>
              <a:t>Database design process.</a:t>
            </a:r>
          </a:p>
          <a:p>
            <a:pPr marL="285750" indent="-285750">
              <a:spcBef>
                <a:spcPts val="0"/>
              </a:spcBef>
              <a:buFont typeface="Arial" panose="020B0604020202020204" pitchFamily="34" charset="0"/>
              <a:buChar char="•"/>
            </a:pPr>
            <a:r>
              <a:rPr lang="en-US" sz="1600" dirty="0">
                <a:solidFill>
                  <a:schemeClr val="bg1"/>
                </a:solidFill>
              </a:rPr>
              <a:t>ER-Model and diagrams.</a:t>
            </a:r>
          </a:p>
          <a:p>
            <a:endParaRPr lang="en-US" altLang="en-US"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dirty="0"/>
              <a:t>We must build a system that supports academic operations in a university.</a:t>
            </a:r>
          </a:p>
          <a:p>
            <a:r>
              <a:rPr lang="en-US" dirty="0"/>
              <a:t>There are two major domains:</a:t>
            </a:r>
          </a:p>
          <a:p>
            <a:pPr lvl="1"/>
            <a:r>
              <a:rPr lang="en-US" dirty="0"/>
              <a:t>Interactive operations, e.g. register, choose class, assign grade, ... ...</a:t>
            </a:r>
          </a:p>
          <a:p>
            <a:pPr lvl="1"/>
            <a:r>
              <a:rPr lang="en-US" dirty="0"/>
              <a:t>Insight and reporting, e.g. enrollment trends, overloaded resources, ... ...</a:t>
            </a:r>
          </a:p>
          <a:p>
            <a:r>
              <a:rPr lang="en-US" dirty="0"/>
              <a:t>We will design, develop, test and deploy the system iteratively and continuously.</a:t>
            </a:r>
          </a:p>
          <a:p>
            <a:r>
              <a:rPr lang="en-US" dirty="0"/>
              <a:t>There are four core domains.</a:t>
            </a:r>
          </a:p>
          <a:p>
            <a:endParaRPr lang="en-US" dirty="0"/>
          </a:p>
          <a:p>
            <a:endParaRPr lang="en-US" dirty="0"/>
          </a:p>
          <a:p>
            <a:endParaRPr lang="en-US" dirty="0"/>
          </a:p>
          <a:p>
            <a:endParaRPr lang="en-US" dirty="0"/>
          </a:p>
          <a:p>
            <a:r>
              <a:rPr lang="en-US" dirty="0"/>
              <a:t>The processes are iterative, with continuous extension and details.</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90600" y="2724150"/>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94156" y="27241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2764471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We you see slides with this formatting, the come directly from the presentations</a:t>
            </a:r>
            <a:br>
              <a:rPr lang="en-US" dirty="0">
                <a:solidFill>
                  <a:srgbClr val="FF0000"/>
                </a:solidFill>
              </a:rPr>
            </a:br>
            <a:r>
              <a:rPr lang="en-US" dirty="0">
                <a:solidFill>
                  <a:srgbClr val="FF0000"/>
                </a:solidFill>
              </a:rPr>
              <a:t>associated with the textbook. (</a:t>
            </a:r>
            <a:r>
              <a:rPr lang="en-US" dirty="0">
                <a:solidFill>
                  <a:srgbClr val="FF0000"/>
                </a:solidFill>
                <a:hlinkClick r:id="rId3">
                  <a:extLst>
                    <a:ext uri="{A12FA001-AC4F-418D-AE19-62706E023703}">
                      <ahyp:hlinkClr xmlns:ahyp="http://schemas.microsoft.com/office/drawing/2018/hyperlinkcolor" val="tx"/>
                    </a:ext>
                  </a:extLst>
                </a:hlinkClick>
              </a:rPr>
              <a:t>https://www.db-book.com/db7/slides-dir/index.html</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The number at the bottom is of the form </a:t>
            </a:r>
            <a:r>
              <a:rPr lang="en-US" dirty="0" err="1">
                <a:solidFill>
                  <a:srgbClr val="FF0000"/>
                </a:solidFill>
              </a:rPr>
              <a:t>chapter.slide_no</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I try to put my comments, modifications and annotations in red text, or</a:t>
            </a:r>
            <a:br>
              <a:rPr lang="en-US" dirty="0">
                <a:solidFill>
                  <a:srgbClr val="FF0000"/>
                </a:solidFill>
              </a:rPr>
            </a:br>
            <a:r>
              <a:rPr lang="en-US" dirty="0">
                <a:solidFill>
                  <a:srgbClr val="FF0000"/>
                </a:solidFill>
              </a:rPr>
              <a:t>inside a red rectangle/callout.</a:t>
            </a:r>
          </a:p>
        </p:txBody>
      </p:sp>
    </p:spTree>
    <p:extLst>
      <p:ext uri="{BB962C8B-B14F-4D97-AF65-F5344CB8AC3E}">
        <p14:creationId xmlns:p14="http://schemas.microsoft.com/office/powerpoint/2010/main" val="3308041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W4111 Introduction to Databases:</a:t>
            </a:r>
          </a:p>
          <a:p>
            <a:pPr algn="ctr"/>
            <a:endParaRPr lang="en-US" altLang="en-US" sz="3600" i="1" dirty="0">
              <a:solidFill>
                <a:schemeClr val="bg1"/>
              </a:solidFill>
            </a:endParaRPr>
          </a:p>
          <a:p>
            <a:pPr algn="ctr"/>
            <a:r>
              <a:rPr lang="en-US" altLang="en-US" sz="3600" i="1" dirty="0">
                <a:solidFill>
                  <a:srgbClr val="FFFF00"/>
                </a:solidFill>
              </a:rPr>
              <a:t>Faculty do not manage waitlists</a:t>
            </a:r>
            <a:br>
              <a:rPr lang="en-US" altLang="en-US" sz="3600" i="1" dirty="0">
                <a:solidFill>
                  <a:srgbClr val="FFFF00"/>
                </a:solidFill>
              </a:rPr>
            </a:br>
            <a:r>
              <a:rPr lang="en-US" altLang="en-US" sz="3600" i="1" dirty="0">
                <a:solidFill>
                  <a:srgbClr val="FFFF00"/>
                </a:solidFill>
              </a:rPr>
              <a:t>for some courses, including W4111.</a:t>
            </a:r>
          </a:p>
          <a:p>
            <a:pPr algn="ctr"/>
            <a:r>
              <a:rPr lang="en-US" altLang="en-US" sz="3600" i="1" dirty="0">
                <a:solidFill>
                  <a:srgbClr val="FFFF00"/>
                </a:solidFill>
              </a:rPr>
              <a:t>The academic admin staff in the</a:t>
            </a:r>
            <a:br>
              <a:rPr lang="en-US" altLang="en-US" sz="3600" i="1" dirty="0">
                <a:solidFill>
                  <a:srgbClr val="FFFF00"/>
                </a:solidFill>
              </a:rPr>
            </a:br>
            <a:r>
              <a:rPr lang="en-US" altLang="en-US" sz="3600" i="1" dirty="0">
                <a:solidFill>
                  <a:srgbClr val="FFFF00"/>
                </a:solidFill>
              </a:rPr>
              <a:t>CS Department manages the waitlist,</a:t>
            </a:r>
            <a:br>
              <a:rPr lang="en-US" altLang="en-US" sz="3600" i="1" dirty="0">
                <a:solidFill>
                  <a:srgbClr val="FFFF00"/>
                </a:solidFill>
              </a:rPr>
            </a:br>
            <a:r>
              <a:rPr lang="en-US" altLang="en-US" sz="3600" i="1" dirty="0">
                <a:solidFill>
                  <a:srgbClr val="FFFF00"/>
                </a:solidFill>
              </a:rPr>
              <a:t>priorities and enrollment.</a:t>
            </a:r>
            <a:endParaRPr lang="en-US" altLang="en-US" sz="3600" dirty="0">
              <a:solidFill>
                <a:srgbClr val="FFFF00"/>
              </a:solidFill>
            </a:endParaRPr>
          </a:p>
          <a:p>
            <a:pPr algn="ctr"/>
            <a:endParaRPr lang="en-US" altLang="en-US" sz="3600" i="1" dirty="0">
              <a:solidFill>
                <a:schemeClr val="bg1"/>
              </a:solidFill>
            </a:endParaRPr>
          </a:p>
          <a:p>
            <a:pPr algn="ctr"/>
            <a:endParaRPr lang="en-US" altLang="en-US" sz="3600" i="1" dirty="0">
              <a:solidFill>
                <a:schemeClr val="bg1"/>
              </a:solidFill>
            </a:endParaRPr>
          </a:p>
          <a:p>
            <a:pPr algn="ctr"/>
            <a:endParaRPr lang="en-US" altLang="en-US" sz="20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endParaRPr lang="en-US" altLang="en-US" sz="1200">
              <a:solidFill>
                <a:srgbClr val="000000"/>
              </a:solidFill>
            </a:endParaRPr>
          </a:p>
          <a:p>
            <a:pPr defTabSz="685800" eaLnBrk="0" hangingPunct="0"/>
            <a:r>
              <a:rPr lang="en-US" altLang="en-US" sz="1200">
                <a:solidFill>
                  <a:srgbClr val="000000"/>
                </a:solidFill>
                <a:sym typeface="Symbol" panose="05050102010706020507" pitchFamily="18" charset="2"/>
              </a:rPr>
              <a:t> </a:t>
            </a:r>
            <a:endParaRPr lang="en-US" altLang="en-US" sz="1200">
              <a:solidFill>
                <a:srgbClr val="000000"/>
              </a:solidFill>
            </a:endParaRPr>
          </a:p>
        </p:txBody>
      </p:sp>
    </p:spTree>
    <p:extLst>
      <p:ext uri="{BB962C8B-B14F-4D97-AF65-F5344CB8AC3E}">
        <p14:creationId xmlns:p14="http://schemas.microsoft.com/office/powerpoint/2010/main" val="2503264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r>
              <a:rPr lang="en-US" sz="1000" dirty="0">
                <a:hlinkClick r:id="rId3"/>
              </a:rPr>
              <a:t>https://ehikioya.com/conceptual-logical-physical-database-modeling/</a:t>
            </a:r>
            <a:endParaRPr lang="en-US" sz="1000" dirty="0"/>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85777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4148871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Some of these statements apply primarily to OO systems and the relational/SQL models.</a:t>
            </a:r>
          </a:p>
          <a:p>
            <a:pPr marL="742950" lvl="1" indent="-285750">
              <a:buFont typeface="Arial" panose="020B0604020202020204" pitchFamily="34" charset="0"/>
              <a:buChar char="•"/>
            </a:pPr>
            <a:r>
              <a:rPr lang="en-US" sz="1600" dirty="0">
                <a:solidFill>
                  <a:srgbClr val="FF0000"/>
                </a:solidFill>
              </a:rPr>
              <a:t>A motivation for “No SQL” is to relax the constraints.</a:t>
            </a:r>
            <a:br>
              <a:rPr lang="en-US" sz="1600" dirty="0">
                <a:solidFill>
                  <a:srgbClr val="FF0000"/>
                </a:solidFill>
              </a:rPr>
            </a:br>
            <a:r>
              <a:rPr lang="en-US" sz="1600" dirty="0">
                <a:solidFill>
                  <a:srgbClr val="FF0000"/>
                </a:solidFill>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r>
              <a:rPr lang="en-US" dirty="0"/>
              <a:t>COMS W4111 002 01 2023</a:t>
            </a:r>
          </a:p>
        </p:txBody>
      </p:sp>
    </p:spTree>
    <p:extLst>
      <p:ext uri="{BB962C8B-B14F-4D97-AF65-F5344CB8AC3E}">
        <p14:creationId xmlns:p14="http://schemas.microsoft.com/office/powerpoint/2010/main" val="3786309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212346"/>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r>
              <a:rPr lang="en-US" sz="1600" dirty="0">
                <a:solidFill>
                  <a:srgbClr val="FF0000"/>
                </a:solidFill>
              </a:rPr>
              <a:t>DFF Comments:</a:t>
            </a:r>
          </a:p>
          <a:p>
            <a:pPr marL="800100" lvl="1" indent="-342900">
              <a:buFont typeface="Arial" panose="020B0604020202020204" pitchFamily="34" charset="0"/>
              <a:buChar char="•"/>
            </a:pPr>
            <a:r>
              <a:rPr lang="en-US" sz="1600" dirty="0">
                <a:solidFill>
                  <a:srgbClr val="FF0000"/>
                </a:solidFill>
              </a:rPr>
              <a:t>Nobody thinks about relationships this way.</a:t>
            </a:r>
          </a:p>
          <a:p>
            <a:pPr marL="800100" lvl="1" indent="-342900">
              <a:buFont typeface="Arial" panose="020B0604020202020204" pitchFamily="34" charset="0"/>
              <a:buChar char="•"/>
            </a:pPr>
            <a:r>
              <a:rPr lang="en-US" sz="1600" dirty="0">
                <a:solidFill>
                  <a:srgbClr val="FF0000"/>
                </a:solidFill>
              </a:rPr>
              <a:t>There is no idea so simple that a DB professor cannot make it confusing,</a:t>
            </a:r>
            <a:br>
              <a:rPr lang="en-US" sz="1600" dirty="0">
                <a:solidFill>
                  <a:srgbClr val="FF0000"/>
                </a:solidFill>
              </a:rPr>
            </a:br>
            <a:r>
              <a:rPr lang="en-US" sz="1600" dirty="0">
                <a:solidFill>
                  <a:srgbClr val="FF0000"/>
                </a:solidFill>
              </a:rPr>
              <a:t>usually by using math.</a:t>
            </a:r>
          </a:p>
        </p:txBody>
      </p:sp>
    </p:spTree>
    <p:extLst>
      <p:ext uri="{BB962C8B-B14F-4D97-AF65-F5344CB8AC3E}">
        <p14:creationId xmlns:p14="http://schemas.microsoft.com/office/powerpoint/2010/main" val="3591272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dirty="0"/>
              <a:t>Example: we define the relationship set  </a:t>
            </a:r>
            <a:r>
              <a:rPr kumimoji="1" lang="en-US" altLang="en-US" sz="1275" i="1" dirty="0"/>
              <a:t>advisor</a:t>
            </a:r>
            <a:r>
              <a:rPr kumimoji="1" lang="en-US" altLang="en-US" sz="1275" dirty="0"/>
              <a:t> to denote the associations between students and the instructors who act as their advisors.</a:t>
            </a:r>
          </a:p>
          <a:p>
            <a:pPr>
              <a:spcBef>
                <a:spcPct val="35000"/>
              </a:spcBef>
              <a:buClr>
                <a:srgbClr val="002060"/>
              </a:buClr>
              <a:buSzPct val="110000"/>
              <a:buFont typeface="Wingdings" panose="05000000000000000000" pitchFamily="2" charset="2"/>
              <a:buChar char="§"/>
            </a:pPr>
            <a:r>
              <a:rPr kumimoji="1" lang="en-US" altLang="en-US" sz="1275" dirty="0"/>
              <a:t>Pictorially, we draw a line between related entities.</a:t>
            </a:r>
          </a:p>
          <a:p>
            <a:pPr>
              <a:spcBef>
                <a:spcPct val="35000"/>
              </a:spcBef>
              <a:buClr>
                <a:schemeClr val="tx2"/>
              </a:buClr>
              <a:buSzPct val="110000"/>
              <a:buFont typeface="Monotype Sorts" charset="2"/>
              <a:buChar char="n"/>
            </a:pPr>
            <a:endParaRPr kumimoji="1" lang="en-US" altLang="en-US" sz="1275" dirty="0"/>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Nobody draws the diagrams this way, but ...</a:t>
            </a:r>
          </a:p>
          <a:p>
            <a:pPr marL="742950" lvl="1" indent="-285750">
              <a:buFont typeface="Arial" panose="020B0604020202020204" pitchFamily="34" charset="0"/>
              <a:buChar char="•"/>
            </a:pPr>
            <a:r>
              <a:rPr lang="en-US" sz="1600" dirty="0">
                <a:solidFill>
                  <a:srgbClr val="FF0000"/>
                </a:solidFill>
              </a:rPr>
              <a:t>Sometimes thinking this way helps understand other ways to depict the concept.</a:t>
            </a:r>
          </a:p>
        </p:txBody>
      </p:sp>
      <p:sp>
        <p:nvSpPr>
          <p:cNvPr id="2" name="TextBox 1">
            <a:extLst>
              <a:ext uri="{FF2B5EF4-FFF2-40B4-BE49-F238E27FC236}">
                <a16:creationId xmlns:a16="http://schemas.microsoft.com/office/drawing/2014/main" id="{A868138F-F427-D03F-72A2-0EB0D5DBEBC4}"/>
              </a:ext>
            </a:extLst>
          </p:cNvPr>
          <p:cNvSpPr txBox="1"/>
          <p:nvPr/>
        </p:nvSpPr>
        <p:spPr>
          <a:xfrm>
            <a:off x="4599140" y="2026575"/>
            <a:ext cx="4495800" cy="1077218"/>
          </a:xfrm>
          <a:prstGeom prst="rect">
            <a:avLst/>
          </a:prstGeom>
          <a:noFill/>
        </p:spPr>
        <p:txBody>
          <a:bodyPr wrap="square" rtlCol="0">
            <a:spAutoFit/>
          </a:bodyPr>
          <a:lstStyle/>
          <a:p>
            <a:r>
              <a:rPr lang="en-US" sz="1600" dirty="0">
                <a:solidFill>
                  <a:srgbClr val="FF0000"/>
                </a:solidFill>
              </a:rPr>
              <a:t>DFF Comment:</a:t>
            </a:r>
          </a:p>
          <a:p>
            <a:pPr marL="285750" indent="-285750">
              <a:buFont typeface="Arial" panose="020B0604020202020204" pitchFamily="34" charset="0"/>
              <a:buChar char="•"/>
            </a:pPr>
            <a:r>
              <a:rPr lang="en-US" sz="1600" dirty="0">
                <a:solidFill>
                  <a:srgbClr val="FF0000"/>
                </a:solidFill>
              </a:rPr>
              <a:t>In this diagram, the lines are the relationship set.</a:t>
            </a:r>
          </a:p>
          <a:p>
            <a:pPr marL="285750" indent="-285750">
              <a:buFont typeface="Arial" panose="020B0604020202020204" pitchFamily="34" charset="0"/>
              <a:buChar char="•"/>
            </a:pPr>
            <a:r>
              <a:rPr lang="en-US" sz="1600" dirty="0">
                <a:solidFill>
                  <a:srgbClr val="FF0000"/>
                </a:solidFill>
              </a:rPr>
              <a:t>Many DB models use a 3</a:t>
            </a:r>
            <a:r>
              <a:rPr lang="en-US" sz="1600" baseline="30000" dirty="0">
                <a:solidFill>
                  <a:srgbClr val="FF0000"/>
                </a:solidFill>
              </a:rPr>
              <a:t>rd</a:t>
            </a:r>
            <a:r>
              <a:rPr lang="en-US" sz="1600" dirty="0">
                <a:solidFill>
                  <a:srgbClr val="FF0000"/>
                </a:solidFill>
              </a:rPr>
              <a:t> entity set to represent complex relationships.</a:t>
            </a:r>
          </a:p>
        </p:txBody>
      </p:sp>
    </p:spTree>
    <p:extLst>
      <p:ext uri="{BB962C8B-B14F-4D97-AF65-F5344CB8AC3E}">
        <p14:creationId xmlns:p14="http://schemas.microsoft.com/office/powerpoint/2010/main" val="29795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143000" y="50692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Entity sets can be represented graphically as follows: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Rectangles represent entity sets.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Attributes listed inside entity rectangle</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448" y="1862979"/>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152400" y="3280521"/>
            <a:ext cx="5137308" cy="1562377"/>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2057400" y="3570183"/>
            <a:ext cx="1011687" cy="923330"/>
          </a:xfrm>
          <a:prstGeom prst="rect">
            <a:avLst/>
          </a:prstGeom>
          <a:noFill/>
        </p:spPr>
        <p:txBody>
          <a:bodyPr wrap="none" rtlCol="0">
            <a:spAutoFit/>
          </a:bodyPr>
          <a:lstStyle/>
          <a:p>
            <a:pPr algn="ctr"/>
            <a:r>
              <a:rPr lang="en-US" dirty="0"/>
              <a:t>Crow’s</a:t>
            </a:r>
            <a:br>
              <a:rPr lang="en-US" dirty="0"/>
            </a:br>
            <a:r>
              <a:rPr lang="en-US" dirty="0"/>
              <a:t>Foot</a:t>
            </a:r>
            <a:br>
              <a:rPr lang="en-US" dirty="0"/>
            </a:br>
            <a:r>
              <a:rPr lang="en-US" dirty="0"/>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495800" y="1657350"/>
            <a:ext cx="4572000" cy="1569660"/>
          </a:xfrm>
          <a:prstGeom prst="rect">
            <a:avLst/>
          </a:prstGeom>
          <a:noFill/>
        </p:spPr>
        <p:txBody>
          <a:bodyPr wrap="square">
            <a:spAutoFit/>
          </a:bodyPr>
          <a:lstStyle/>
          <a:p>
            <a:r>
              <a:rPr lang="en-US" sz="1200" b="0" i="0" dirty="0">
                <a:solidFill>
                  <a:srgbClr val="000000"/>
                </a:solidFill>
                <a:effectLst/>
                <a:latin typeface="arial" panose="020B0604020202020204" pitchFamily="34" charset="0"/>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lang="en-US" sz="1200" dirty="0"/>
          </a:p>
        </p:txBody>
      </p:sp>
    </p:spTree>
    <p:extLst>
      <p:ext uri="{BB962C8B-B14F-4D97-AF65-F5344CB8AC3E}">
        <p14:creationId xmlns:p14="http://schemas.microsoft.com/office/powerpoint/2010/main" val="3156119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r>
              <a:rPr lang="en-US" sz="1400" dirty="0"/>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r>
              <a:rPr lang="en-US" sz="1400" dirty="0"/>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r>
              <a:rPr lang="en-US" sz="1400" dirty="0"/>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indent="-171450">
              <a:buFont typeface="Arial" panose="020B0604020202020204" pitchFamily="34" charset="0"/>
              <a:buChar char="•"/>
            </a:pPr>
            <a:r>
              <a:rPr lang="en-US" sz="1100" dirty="0"/>
              <a:t>“Other,” i.e. PowerPoint is the most</a:t>
            </a:r>
            <a:br>
              <a:rPr lang="en-US" sz="1100" dirty="0"/>
            </a:br>
            <a:r>
              <a:rPr lang="en-US" sz="1100" dirty="0"/>
              <a:t>common modeling notation.</a:t>
            </a:r>
          </a:p>
          <a:p>
            <a:pPr marL="171450" indent="-171450">
              <a:buFont typeface="Arial" panose="020B0604020202020204" pitchFamily="34" charset="0"/>
              <a:buChar char="•"/>
            </a:pPr>
            <a:r>
              <a:rPr lang="en-US" sz="1100" dirty="0"/>
              <a:t>It is easy to get “carried away.”</a:t>
            </a:r>
          </a:p>
          <a:p>
            <a:pPr marL="171450" indent="-171450">
              <a:buFont typeface="Arial" panose="020B0604020202020204" pitchFamily="34" charset="0"/>
              <a:buChar char="•"/>
            </a:pPr>
            <a:r>
              <a:rPr lang="en-US" sz="1100" dirty="0"/>
              <a:t>The trick is to do “just enough modeling.”</a:t>
            </a:r>
          </a:p>
          <a:p>
            <a:pPr marL="171450" indent="-171450">
              <a:buFont typeface="Arial" panose="020B0604020202020204" pitchFamily="34" charset="0"/>
              <a:buChar char="•"/>
            </a:pPr>
            <a:r>
              <a:rPr lang="en-US" sz="1100" dirty="0"/>
              <a:t>I mostly use Crow’s Foot</a:t>
            </a:r>
          </a:p>
          <a:p>
            <a:pPr marL="628650" lvl="1" indent="-171450">
              <a:buFont typeface="Arial" panose="020B0604020202020204" pitchFamily="34" charset="0"/>
              <a:buChar char="•"/>
            </a:pPr>
            <a:r>
              <a:rPr lang="en-US" sz="1100" dirty="0"/>
              <a:t>It is “just enough”</a:t>
            </a:r>
          </a:p>
          <a:p>
            <a:pPr marL="628650" lvl="1" indent="-171450">
              <a:buFont typeface="Arial" panose="020B0604020202020204" pitchFamily="34" charset="0"/>
              <a:buChar char="•"/>
            </a:pPr>
            <a:r>
              <a:rPr lang="en-US" sz="1100" dirty="0"/>
              <a:t>But lacks some capabilities.</a:t>
            </a:r>
          </a:p>
          <a:p>
            <a:pPr marL="171450" indent="-171450">
              <a:buFont typeface="Arial" panose="020B0604020202020204" pitchFamily="34" charset="0"/>
              <a:buChar char="•"/>
            </a:pPr>
            <a:r>
              <a:rPr lang="en-US" sz="1100" dirty="0"/>
              <a:t>The book uses ER notation.</a:t>
            </a:r>
          </a:p>
        </p:txBody>
      </p:sp>
    </p:spTree>
    <p:extLst>
      <p:ext uri="{BB962C8B-B14F-4D97-AF65-F5344CB8AC3E}">
        <p14:creationId xmlns:p14="http://schemas.microsoft.com/office/powerpoint/2010/main" val="1838078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solidFill>
                  <a:srgbClr val="FF0000"/>
                </a:solidFill>
              </a:rPr>
              <a:t>Conceptual Model diagram.</a:t>
            </a:r>
          </a:p>
          <a:p>
            <a:pPr lvl="1"/>
            <a:r>
              <a:rPr lang="en-US" sz="1400" dirty="0">
                <a:solidFill>
                  <a:srgbClr val="00B050"/>
                </a:solidFill>
              </a:rPr>
              <a:t>Logical Model diagram.</a:t>
            </a:r>
          </a:p>
          <a:p>
            <a:r>
              <a:rPr lang="en-US" sz="1600" dirty="0"/>
              <a:t>Some online tools with “free,” constrained usage.</a:t>
            </a:r>
          </a:p>
          <a:p>
            <a:pPr lvl="1"/>
            <a:r>
              <a:rPr lang="en-US" sz="1400" dirty="0" err="1"/>
              <a:t>Lucidchart</a:t>
            </a:r>
            <a:r>
              <a:rPr lang="en-US" sz="1400" dirty="0"/>
              <a:t> (</a:t>
            </a:r>
            <a:r>
              <a:rPr lang="en-US" sz="1400" dirty="0">
                <a:hlinkClick r:id="rId2"/>
              </a:rPr>
              <a:t>https://www.lucidchart.com/</a:t>
            </a:r>
            <a:r>
              <a:rPr lang="en-US" sz="1400" dirty="0"/>
              <a:t>)</a:t>
            </a:r>
          </a:p>
          <a:p>
            <a:pPr lvl="1"/>
            <a:r>
              <a:rPr lang="en-US" sz="1400" dirty="0" err="1"/>
              <a:t>Vertabelo</a:t>
            </a:r>
            <a:r>
              <a:rPr lang="en-US" sz="1400" dirty="0"/>
              <a:t> (</a:t>
            </a:r>
            <a:r>
              <a:rPr lang="en-US" sz="1400" dirty="0">
                <a:hlinkClick r:id="rId3"/>
              </a:rPr>
              <a:t>https://vertabelo.com/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4"/>
          <a:stretch>
            <a:fillRect/>
          </a:stretch>
        </p:blipFill>
        <p:spPr>
          <a:xfrm>
            <a:off x="2743200" y="590550"/>
            <a:ext cx="6034501" cy="2362200"/>
          </a:xfrm>
          <a:prstGeom prst="rect">
            <a:avLst/>
          </a:prstGeom>
        </p:spPr>
      </p:pic>
      <p:sp>
        <p:nvSpPr>
          <p:cNvPr id="4" name="Rectangle 3">
            <a:extLst>
              <a:ext uri="{FF2B5EF4-FFF2-40B4-BE49-F238E27FC236}">
                <a16:creationId xmlns:a16="http://schemas.microsoft.com/office/drawing/2014/main" id="{8A9E10FB-EBC4-CA14-5EAE-C41F58DE0F8E}"/>
              </a:ext>
            </a:extLst>
          </p:cNvPr>
          <p:cNvSpPr/>
          <p:nvPr/>
        </p:nvSpPr>
        <p:spPr>
          <a:xfrm>
            <a:off x="2667000" y="590550"/>
            <a:ext cx="2895600" cy="2133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C8C2DAF-AF61-5669-0DF2-22A027EF095B}"/>
              </a:ext>
            </a:extLst>
          </p:cNvPr>
          <p:cNvSpPr/>
          <p:nvPr/>
        </p:nvSpPr>
        <p:spPr>
          <a:xfrm>
            <a:off x="5722350" y="590550"/>
            <a:ext cx="2964450" cy="24384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2511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We will spend a lot of time</a:t>
            </a:r>
            <a:br>
              <a:rPr lang="en-US" sz="1600" dirty="0"/>
            </a:br>
            <a:r>
              <a:rPr lang="en-US" sz="1600" dirty="0"/>
              <a:t>discussing keys.</a:t>
            </a:r>
          </a:p>
          <a:p>
            <a:pPr marL="285750" indent="-285750">
              <a:buFont typeface="Arial" panose="020B0604020202020204" pitchFamily="34" charset="0"/>
              <a:buChar char="•"/>
            </a:pPr>
            <a:r>
              <a:rPr lang="en-US" sz="1600" dirty="0"/>
              <a:t>We will start in a couple</a:t>
            </a:r>
            <a:br>
              <a:rPr lang="en-US" sz="1600" dirty="0"/>
            </a:br>
            <a:r>
              <a:rPr lang="en-US" sz="1600" dirty="0"/>
              <a:t>of slides.</a:t>
            </a:r>
          </a:p>
        </p:txBody>
      </p:sp>
    </p:spTree>
    <p:extLst>
      <p:ext uri="{BB962C8B-B14F-4D97-AF65-F5344CB8AC3E}">
        <p14:creationId xmlns:p14="http://schemas.microsoft.com/office/powerpoint/2010/main" val="3303345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2"/>
          <a:stretch>
            <a:fillRect/>
          </a:stretch>
        </p:blipFill>
        <p:spPr>
          <a:xfrm>
            <a:off x="240527" y="1129281"/>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8312461" cy="584775"/>
          </a:xfrm>
          <a:prstGeom prst="rect">
            <a:avLst/>
          </a:prstGeom>
          <a:noFill/>
        </p:spPr>
        <p:txBody>
          <a:bodyPr wrap="square" rtlCol="0">
            <a:spAutoFit/>
          </a:bodyPr>
          <a:lstStyle/>
          <a:p>
            <a:r>
              <a:rPr lang="en-US" sz="1600" dirty="0">
                <a:solidFill>
                  <a:srgbClr val="FF0000"/>
                </a:solidFill>
              </a:rPr>
              <a:t>Primary Key </a:t>
            </a:r>
            <a:r>
              <a:rPr lang="en-US" sz="1600" dirty="0"/>
              <a:t>means that the value occurs </a:t>
            </a:r>
            <a:r>
              <a:rPr lang="en-US" sz="1600" b="1" dirty="0"/>
              <a:t>at most once.</a:t>
            </a:r>
          </a:p>
          <a:p>
            <a:r>
              <a:rPr lang="en-US" sz="1600" b="1" dirty="0"/>
              <a:t>This is a statement about the </a:t>
            </a:r>
            <a:r>
              <a:rPr lang="en-US" sz="1600" b="1" u="sng" dirty="0"/>
              <a:t>domain,</a:t>
            </a:r>
            <a:r>
              <a:rPr lang="en-US" sz="1600" b="1" dirty="0"/>
              <a:t> not the actual data </a:t>
            </a:r>
            <a:r>
              <a:rPr lang="en-US" sz="1600" b="1" u="sng" dirty="0"/>
              <a:t>currently</a:t>
            </a:r>
            <a:r>
              <a:rPr lang="en-US" sz="1600" b="1" dirty="0"/>
              <a:t> in the table.</a:t>
            </a:r>
            <a:endParaRPr lang="en-US" sz="1600" dirty="0"/>
          </a:p>
        </p:txBody>
      </p:sp>
      <p:sp>
        <p:nvSpPr>
          <p:cNvPr id="12" name="Rectangle 11">
            <a:extLst>
              <a:ext uri="{FF2B5EF4-FFF2-40B4-BE49-F238E27FC236}">
                <a16:creationId xmlns:a16="http://schemas.microsoft.com/office/drawing/2014/main" id="{BD50BE91-8083-114F-A240-4C5D352EBC69}"/>
              </a:ext>
            </a:extLst>
          </p:cNvPr>
          <p:cNvSpPr/>
          <p:nvPr/>
        </p:nvSpPr>
        <p:spPr>
          <a:xfrm>
            <a:off x="240527" y="1129281"/>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3"/>
          <a:stretch>
            <a:fillRect/>
          </a:stretch>
        </p:blipFill>
        <p:spPr>
          <a:xfrm>
            <a:off x="228600" y="2840463"/>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17923" y="2838374"/>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75827B-9D63-3B40-B81B-3F74F73E7074}"/>
              </a:ext>
            </a:extLst>
          </p:cNvPr>
          <p:cNvSpPr txBox="1"/>
          <p:nvPr/>
        </p:nvSpPr>
        <p:spPr>
          <a:xfrm>
            <a:off x="76200" y="2196431"/>
            <a:ext cx="8469534" cy="584775"/>
          </a:xfrm>
          <a:prstGeom prst="rect">
            <a:avLst/>
          </a:prstGeom>
          <a:noFill/>
        </p:spPr>
        <p:txBody>
          <a:bodyPr wrap="square" rtlCol="0">
            <a:spAutoFit/>
          </a:bodyPr>
          <a:lstStyle/>
          <a:p>
            <a:r>
              <a:rPr lang="en-US" sz="1600" dirty="0">
                <a:solidFill>
                  <a:srgbClr val="7030A0"/>
                </a:solidFill>
              </a:rPr>
              <a:t>Foreign Key </a:t>
            </a:r>
            <a:r>
              <a:rPr lang="en-US" sz="1600" dirty="0"/>
              <a:t>means that if a value occurs in </a:t>
            </a:r>
            <a:r>
              <a:rPr lang="en-US" sz="1600" dirty="0" err="1">
                <a:solidFill>
                  <a:srgbClr val="7030A0"/>
                </a:solidFill>
              </a:rPr>
              <a:t>school_id</a:t>
            </a:r>
            <a:r>
              <a:rPr lang="en-US" sz="1600" dirty="0">
                <a:solidFill>
                  <a:srgbClr val="7030A0"/>
                </a:solidFill>
              </a:rPr>
              <a:t> </a:t>
            </a:r>
            <a:r>
              <a:rPr lang="en-US" sz="1600" dirty="0"/>
              <a:t>for any row, there must be a row in School with </a:t>
            </a:r>
            <a:r>
              <a:rPr lang="en-US" sz="1600" dirty="0">
                <a:solidFill>
                  <a:srgbClr val="FF0000"/>
                </a:solidFill>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152400" y="3790950"/>
            <a:ext cx="5067669" cy="830997"/>
          </a:xfrm>
          <a:prstGeom prst="rect">
            <a:avLst/>
          </a:prstGeom>
          <a:noFill/>
        </p:spPr>
        <p:txBody>
          <a:bodyPr wrap="none" rtlCol="0">
            <a:spAutoFit/>
          </a:bodyPr>
          <a:lstStyle/>
          <a:p>
            <a:r>
              <a:rPr lang="en-US" sz="1600" dirty="0"/>
              <a:t>The line notations mean:</a:t>
            </a:r>
          </a:p>
          <a:p>
            <a:pPr marL="742950" lvl="1" indent="-285750">
              <a:buFont typeface="Arial" panose="020B0604020202020204" pitchFamily="34" charset="0"/>
              <a:buChar char="•"/>
            </a:pPr>
            <a:r>
              <a:rPr lang="en-US" sz="1600" dirty="0"/>
              <a:t>A student is related to EXACTLY ONE school.</a:t>
            </a:r>
          </a:p>
          <a:p>
            <a:pPr marL="742950" lvl="1" indent="-285750">
              <a:buFont typeface="Arial" panose="020B0604020202020204" pitchFamily="34" charset="0"/>
              <a:buChar char="•"/>
            </a:pPr>
            <a:r>
              <a:rPr lang="en-US" sz="1600" dirty="0"/>
              <a:t>A School may be related to 0, 1 or many students.</a:t>
            </a:r>
          </a:p>
        </p:txBody>
      </p:sp>
    </p:spTree>
    <p:extLst>
      <p:ext uri="{BB962C8B-B14F-4D97-AF65-F5344CB8AC3E}">
        <p14:creationId xmlns:p14="http://schemas.microsoft.com/office/powerpoint/2010/main" val="614973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The book and slides do not do a great job of motivating the ER model or</a:t>
            </a:r>
            <a:br>
              <a:rPr lang="en-US" dirty="0">
                <a:solidFill>
                  <a:srgbClr val="FF0000"/>
                </a:solidFill>
              </a:rPr>
            </a:br>
            <a:r>
              <a:rPr lang="en-US" dirty="0">
                <a:solidFill>
                  <a:srgbClr val="FF0000"/>
                </a:solidFill>
              </a:rPr>
              <a:t>ER diagrams.</a:t>
            </a:r>
          </a:p>
          <a:p>
            <a:pPr marL="285750" indent="-285750">
              <a:buFont typeface="Arial" panose="020B0604020202020204" pitchFamily="34" charset="0"/>
              <a:buChar char="•"/>
            </a:pPr>
            <a:r>
              <a:rPr lang="en-US" dirty="0">
                <a:solidFill>
                  <a:srgbClr val="FF0000"/>
                </a:solidFill>
              </a:rPr>
              <a:t>Why do people and teams think about or use the ER model and modeling?</a:t>
            </a:r>
          </a:p>
        </p:txBody>
      </p:sp>
    </p:spTree>
    <p:extLst>
      <p:ext uri="{BB962C8B-B14F-4D97-AF65-F5344CB8AC3E}">
        <p14:creationId xmlns:p14="http://schemas.microsoft.com/office/powerpoint/2010/main" val="1196299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ER</a:t>
            </a:r>
            <a:br>
              <a:rPr lang="en-US" sz="800" dirty="0"/>
            </a:br>
            <a:r>
              <a:rPr lang="en-US" sz="800" dirty="0"/>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Doc</a:t>
            </a:r>
            <a:br>
              <a:rPr lang="en-US" sz="800" dirty="0"/>
            </a:br>
            <a:r>
              <a:rPr lang="en-US" sz="800" dirty="0"/>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Graph</a:t>
            </a:r>
            <a:br>
              <a:rPr lang="en-US" sz="800" dirty="0"/>
            </a:br>
            <a:r>
              <a:rPr lang="en-US" sz="800" dirty="0"/>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t>
            </a:r>
            <a:br>
              <a:rPr lang="en-US" sz="800" dirty="0"/>
            </a:br>
            <a:r>
              <a:rPr lang="en-US" sz="800" dirty="0"/>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r>
              <a:rPr lang="en-US" sz="1200" dirty="0">
                <a:solidFill>
                  <a:srgbClr val="7030A0"/>
                </a:solidFill>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r>
              <a:rPr lang="en-US" sz="1200" dirty="0"/>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algn="ctr"/>
              <a:r>
                <a:rPr lang="en-US" sz="1400" dirty="0"/>
                <a:t>Business</a:t>
              </a:r>
              <a:br>
                <a:rPr lang="en-US" sz="1400" dirty="0"/>
              </a:br>
              <a:r>
                <a:rPr lang="en-US" sz="1400" dirty="0"/>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algn="ctr"/>
              <a:r>
                <a:rPr lang="en-US" sz="1400" dirty="0"/>
                <a:t>UI</a:t>
              </a:r>
              <a:br>
                <a:rPr lang="en-US" sz="1400" dirty="0"/>
              </a:br>
              <a:r>
                <a:rPr lang="en-US" sz="1400" dirty="0"/>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algn="ctr"/>
            <a:r>
              <a:rPr lang="en-US" sz="1400" dirty="0"/>
              <a:t>Business</a:t>
            </a:r>
            <a:br>
              <a:rPr lang="en-US" sz="1400" dirty="0"/>
            </a:br>
            <a:r>
              <a:rPr lang="en-US" sz="1400" dirty="0"/>
              <a:t>Service</a:t>
            </a:r>
            <a:br>
              <a:rPr lang="en-US" sz="1400" dirty="0"/>
            </a:br>
            <a:r>
              <a:rPr lang="en-US" sz="1400" dirty="0"/>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algn="ctr"/>
              <a:r>
                <a:rPr lang="en-US" sz="1400" dirty="0"/>
                <a:t>DB</a:t>
              </a:r>
              <a:br>
                <a:rPr lang="en-US" sz="1400" dirty="0"/>
              </a:br>
              <a:r>
                <a:rPr lang="en-US" sz="1400" dirty="0"/>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68015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r>
              <a:rPr lang="en-US" sz="800" dirty="0"/>
              <a:t>https://</a:t>
            </a:r>
            <a:r>
              <a:rPr lang="en-US" sz="800" dirty="0" err="1"/>
              <a:t>pctechnicalpro.blogspot.com</a:t>
            </a:r>
            <a:r>
              <a:rPr lang="en-US" sz="800" dirty="0"/>
              <a:t>/2017/04/advantages-disadvantages-</a:t>
            </a:r>
            <a:r>
              <a:rPr lang="en-US" sz="800" dirty="0" err="1"/>
              <a:t>er</a:t>
            </a:r>
            <a:r>
              <a:rPr lang="en-US" sz="800" dirty="0"/>
              <a:t>-model-</a:t>
            </a:r>
            <a:r>
              <a:rPr lang="en-US" sz="800" dirty="0" err="1"/>
              <a:t>dbms.html</a:t>
            </a:r>
            <a:endParaRPr lang="en-US" sz="800" dirty="0"/>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If you get to use Google to help with take home exams, HW, etc.</a:t>
            </a:r>
          </a:p>
          <a:p>
            <a:pPr marL="285750" indent="-285750">
              <a:buFont typeface="Arial" panose="020B0604020202020204" pitchFamily="34" charset="0"/>
              <a:buChar char="•"/>
            </a:pPr>
            <a:r>
              <a:rPr lang="en-US" dirty="0">
                <a:solidFill>
                  <a:srgbClr val="FF0000"/>
                </a:solidFill>
              </a:rPr>
              <a:t>I get to use Google to help with slides.</a:t>
            </a:r>
          </a:p>
        </p:txBody>
      </p:sp>
    </p:spTree>
    <p:extLst>
      <p:ext uri="{BB962C8B-B14F-4D97-AF65-F5344CB8AC3E}">
        <p14:creationId xmlns:p14="http://schemas.microsoft.com/office/powerpoint/2010/main" val="2348633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3600" dirty="0">
                <a:solidFill>
                  <a:schemeClr val="bg1"/>
                </a:solidFill>
              </a:rPr>
              <a:t>The Relational Model</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2143035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algn="ctr" defTabSz="685800" eaLnBrk="0" hangingPunct="0"/>
            <a:r>
              <a:rPr lang="en-IN" sz="788" b="1" dirty="0">
                <a:solidFill>
                  <a:srgbClr val="000000"/>
                </a:solidFill>
                <a:latin typeface="Helvetica" panose="020B0604020202020204" pitchFamily="34" charset="0"/>
                <a:ea typeface="MS PGothic" panose="020B0600070205080204" pitchFamily="34" charset="-128"/>
              </a:rPr>
              <a:t>Ted Codd</a:t>
            </a:r>
            <a:br>
              <a:rPr lang="en-IN" sz="788" b="1" dirty="0">
                <a:solidFill>
                  <a:srgbClr val="000000"/>
                </a:solidFill>
                <a:latin typeface="Helvetica" panose="020B0604020202020204" pitchFamily="34" charset="0"/>
                <a:ea typeface="MS PGothic" panose="020B0600070205080204" pitchFamily="34" charset="-128"/>
              </a:rPr>
            </a:br>
            <a:r>
              <a:rPr lang="en-IN" sz="788" dirty="0">
                <a:solidFill>
                  <a:srgbClr val="000000"/>
                </a:solidFill>
                <a:latin typeface="Helvetica" panose="020B0604020202020204" pitchFamily="34" charset="0"/>
                <a:ea typeface="MS PGothic" panose="020B0600070205080204" pitchFamily="34" charset="-128"/>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defTabSz="914400"/>
            <a:r>
              <a:rPr lang="en-US" sz="1400" kern="0" dirty="0"/>
              <a:t>The “relation” is the “table.”</a:t>
            </a:r>
          </a:p>
          <a:p>
            <a:pPr lvl="1" defTabSz="914400"/>
            <a:r>
              <a:rPr lang="en-US" sz="1400" kern="0" dirty="0"/>
              <a:t>In my big space of pieces of data.</a:t>
            </a:r>
            <a:br>
              <a:rPr lang="en-US" sz="1400" kern="0" dirty="0"/>
            </a:br>
            <a:r>
              <a:rPr lang="en-US" sz="1400" i="1" kern="0" dirty="0"/>
              <a:t>ID, name, </a:t>
            </a:r>
            <a:r>
              <a:rPr lang="en-US" sz="1400" i="1" kern="0" dirty="0" err="1"/>
              <a:t>dept_name</a:t>
            </a:r>
            <a:r>
              <a:rPr lang="en-US" sz="1400" i="1" kern="0" dirty="0"/>
              <a:t>, salary</a:t>
            </a:r>
            <a:r>
              <a:rPr lang="en-US" sz="1400" kern="0" dirty="0"/>
              <a:t> are</a:t>
            </a:r>
            <a:br>
              <a:rPr lang="en-US" sz="1400" kern="0" dirty="0"/>
            </a:br>
            <a:r>
              <a:rPr lang="en-US" sz="1400" kern="0" dirty="0"/>
              <a:t>somehow related.</a:t>
            </a:r>
          </a:p>
          <a:p>
            <a:pPr lvl="1" defTabSz="914400"/>
            <a:r>
              <a:rPr lang="en-US" sz="1400" kern="0" dirty="0"/>
              <a:t>This causes confusion, because the ER and other models use “relation” to mean something else.</a:t>
            </a:r>
          </a:p>
          <a:p>
            <a:pPr defTabSz="914400"/>
            <a:r>
              <a:rPr lang="en-US" sz="1400" kern="0" dirty="0"/>
              <a:t>Core concepts:</a:t>
            </a:r>
          </a:p>
          <a:p>
            <a:pPr lvl="1" defTabSz="914400"/>
            <a:r>
              <a:rPr lang="en-US" sz="1400" kern="0" dirty="0"/>
              <a:t>Relation</a:t>
            </a:r>
          </a:p>
          <a:p>
            <a:pPr lvl="1" defTabSz="914400"/>
            <a:r>
              <a:rPr lang="en-US" sz="1400" kern="0" dirty="0"/>
              <a:t>Tuple (Row)</a:t>
            </a:r>
          </a:p>
          <a:p>
            <a:pPr lvl="1" defTabSz="914400"/>
            <a:r>
              <a:rPr lang="en-US" sz="1400" kern="0" dirty="0"/>
              <a:t>Column (Attribute)</a:t>
            </a:r>
          </a:p>
        </p:txBody>
      </p:sp>
    </p:spTree>
    <p:extLst>
      <p:ext uri="{BB962C8B-B14F-4D97-AF65-F5344CB8AC3E}">
        <p14:creationId xmlns:p14="http://schemas.microsoft.com/office/powerpoint/2010/main" val="1899415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attributes</a:t>
            </a:r>
          </a:p>
          <a:p>
            <a:pPr algn="ctr" defTabSz="685800"/>
            <a:r>
              <a:rPr lang="en-US" altLang="en-US" sz="1350">
                <a:solidFill>
                  <a:srgbClr val="000000"/>
                </a:solidFill>
              </a:rPr>
              <a:t>(or columns)</a:t>
            </a:r>
            <a:endParaRPr lang="en-US" altLang="en-US" sz="1200">
              <a:solidFill>
                <a:srgbClr val="000000"/>
              </a:solidFill>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tuples</a:t>
            </a:r>
          </a:p>
          <a:p>
            <a:pPr algn="ctr" defTabSz="685800"/>
            <a:r>
              <a:rPr lang="en-US" altLang="en-US" sz="1350">
                <a:solidFill>
                  <a:srgbClr val="000000"/>
                </a:solidFill>
              </a:rPr>
              <a:t>(or rows)</a:t>
            </a:r>
            <a:endParaRPr lang="en-US" altLang="en-US" sz="1200">
              <a:solidFill>
                <a:srgbClr val="000000"/>
              </a:solidFill>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652489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I will explain the importance of atomic attributes and null in examples.</a:t>
            </a:r>
          </a:p>
          <a:p>
            <a:pPr marL="285750" indent="-285750">
              <a:buFont typeface="Arial" panose="020B0604020202020204" pitchFamily="34" charset="0"/>
              <a:buChar char="•"/>
            </a:pPr>
            <a:r>
              <a:rPr lang="en-US" dirty="0">
                <a:solidFill>
                  <a:srgbClr val="FF0000"/>
                </a:solidFill>
              </a:rPr>
              <a:t>Atomic and use of Null is important!</a:t>
            </a:r>
          </a:p>
        </p:txBody>
      </p:sp>
    </p:spTree>
    <p:extLst>
      <p:ext uri="{BB962C8B-B14F-4D97-AF65-F5344CB8AC3E}">
        <p14:creationId xmlns:p14="http://schemas.microsoft.com/office/powerpoint/2010/main" val="1028481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223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38440" y="590550"/>
            <a:ext cx="8839200" cy="4149930"/>
          </a:xfrm>
        </p:spPr>
        <p:txBody>
          <a:bodyPr/>
          <a:lstStyle/>
          <a:p>
            <a:pPr>
              <a:spcBef>
                <a:spcPts val="0"/>
              </a:spcBef>
              <a:spcAft>
                <a:spcPts val="300"/>
              </a:spcAft>
            </a:pPr>
            <a:r>
              <a:rPr lang="en-US" sz="1600" dirty="0"/>
              <a:t>Introduction</a:t>
            </a:r>
          </a:p>
          <a:p>
            <a:pPr lvl="1">
              <a:spcBef>
                <a:spcPts val="0"/>
              </a:spcBef>
              <a:spcAft>
                <a:spcPts val="300"/>
              </a:spcAft>
            </a:pPr>
            <a:r>
              <a:rPr lang="en-US" sz="1400" dirty="0"/>
              <a:t>Logistics, about your instructor, OHs, IAs.</a:t>
            </a:r>
          </a:p>
          <a:p>
            <a:pPr lvl="1">
              <a:spcBef>
                <a:spcPts val="0"/>
              </a:spcBef>
              <a:spcAft>
                <a:spcPts val="300"/>
              </a:spcAft>
            </a:pPr>
            <a:r>
              <a:rPr lang="en-US" sz="1400" dirty="0"/>
              <a:t>Homework, exams.</a:t>
            </a:r>
          </a:p>
          <a:p>
            <a:pPr>
              <a:spcBef>
                <a:spcPts val="0"/>
              </a:spcBef>
              <a:spcAft>
                <a:spcPts val="300"/>
              </a:spcAft>
            </a:pPr>
            <a:r>
              <a:rPr lang="en-US" sz="1600" strike="sngStrike" dirty="0">
                <a:solidFill>
                  <a:srgbClr val="FF0000"/>
                </a:solidFill>
              </a:rPr>
              <a:t>Data, Databases, Database Management Systems, Applications</a:t>
            </a:r>
          </a:p>
          <a:p>
            <a:pPr>
              <a:spcBef>
                <a:spcPts val="0"/>
              </a:spcBef>
              <a:spcAft>
                <a:spcPts val="300"/>
              </a:spcAft>
            </a:pPr>
            <a:r>
              <a:rPr lang="en-US" sz="1600" dirty="0"/>
              <a:t>Database design, Entity-Relationship Model (Part 1)</a:t>
            </a:r>
          </a:p>
          <a:p>
            <a:pPr lvl="1">
              <a:spcBef>
                <a:spcPts val="0"/>
              </a:spcBef>
              <a:spcAft>
                <a:spcPts val="300"/>
              </a:spcAft>
            </a:pPr>
            <a:r>
              <a:rPr lang="en-US" sz="1400" dirty="0"/>
              <a:t>Database design process.</a:t>
            </a:r>
          </a:p>
          <a:p>
            <a:pPr lvl="1">
              <a:spcBef>
                <a:spcPts val="0"/>
              </a:spcBef>
              <a:spcAft>
                <a:spcPts val="300"/>
              </a:spcAft>
            </a:pPr>
            <a:r>
              <a:rPr lang="en-US" sz="1400" dirty="0"/>
              <a:t>ER-Model and diagrams.</a:t>
            </a:r>
          </a:p>
          <a:p>
            <a:pPr>
              <a:spcBef>
                <a:spcPts val="0"/>
              </a:spcBef>
              <a:spcAft>
                <a:spcPts val="300"/>
              </a:spcAft>
            </a:pPr>
            <a:r>
              <a:rPr lang="en-US" sz="1600" dirty="0"/>
              <a:t>The theory: The </a:t>
            </a:r>
            <a:r>
              <a:rPr lang="en-US" sz="1600" i="1" dirty="0"/>
              <a:t>Relational Model </a:t>
            </a:r>
            <a:r>
              <a:rPr lang="en-US" sz="1600" dirty="0"/>
              <a:t>(Part 1)</a:t>
            </a:r>
          </a:p>
          <a:p>
            <a:pPr lvl="1">
              <a:spcBef>
                <a:spcPts val="0"/>
              </a:spcBef>
              <a:spcAft>
                <a:spcPts val="300"/>
              </a:spcAft>
            </a:pPr>
            <a:r>
              <a:rPr lang="en-US" sz="1400" dirty="0"/>
              <a:t>Relational model, schema, keys, schema diagrams.</a:t>
            </a:r>
          </a:p>
          <a:p>
            <a:pPr lvl="1">
              <a:spcBef>
                <a:spcPts val="0"/>
              </a:spcBef>
              <a:spcAft>
                <a:spcPts val="300"/>
              </a:spcAft>
            </a:pPr>
            <a:r>
              <a:rPr lang="en-US" sz="1400" dirty="0"/>
              <a:t>Basics of relational algebra.</a:t>
            </a:r>
          </a:p>
          <a:p>
            <a:pPr>
              <a:spcBef>
                <a:spcPts val="0"/>
              </a:spcBef>
              <a:spcAft>
                <a:spcPts val="300"/>
              </a:spcAft>
            </a:pPr>
            <a:r>
              <a:rPr lang="en-US" sz="1600" dirty="0"/>
              <a:t>The realization: Structured Query Language (SQL) (Part 1)</a:t>
            </a:r>
          </a:p>
          <a:p>
            <a:pPr lvl="1">
              <a:spcBef>
                <a:spcPts val="0"/>
              </a:spcBef>
              <a:spcAft>
                <a:spcPts val="300"/>
              </a:spcAft>
            </a:pPr>
            <a:r>
              <a:rPr lang="en-US" sz="1400" dirty="0"/>
              <a:t>Basics of Data Definition Language.</a:t>
            </a:r>
          </a:p>
          <a:p>
            <a:pPr lvl="1">
              <a:spcBef>
                <a:spcPts val="0"/>
              </a:spcBef>
              <a:spcAft>
                <a:spcPts val="300"/>
              </a:spcAft>
            </a:pPr>
            <a:r>
              <a:rPr lang="en-US" sz="1400" dirty="0"/>
              <a:t>Basics of Data Manipulation Language (Query).</a:t>
            </a:r>
          </a:p>
          <a:p>
            <a:pPr>
              <a:spcBef>
                <a:spcPts val="0"/>
              </a:spcBef>
              <a:spcAft>
                <a:spcPts val="300"/>
              </a:spcAft>
            </a:pPr>
            <a:r>
              <a:rPr lang="en-US" sz="1600" dirty="0"/>
              <a:t>Homework 0 –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57579" y="819150"/>
            <a:ext cx="3786421" cy="1569660"/>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rPr>
              <a:t>https://</a:t>
            </a:r>
            <a:r>
              <a:rPr lang="en-US" sz="1200" dirty="0" err="1">
                <a:solidFill>
                  <a:srgbClr val="FF0000"/>
                </a:solidFill>
              </a:rPr>
              <a:t>www.db-book.com</a:t>
            </a:r>
            <a:r>
              <a:rPr lang="en-US" sz="1200" dirty="0">
                <a:solidFill>
                  <a:srgbClr val="FF0000"/>
                </a:solidFill>
              </a:rPr>
              <a:t>/db7/slides-</a:t>
            </a:r>
            <a:r>
              <a:rPr lang="en-US" sz="1200" dirty="0" err="1">
                <a:solidFill>
                  <a:srgbClr val="FF0000"/>
                </a:solidFill>
              </a:rPr>
              <a:t>dir</a:t>
            </a:r>
            <a:r>
              <a:rPr lang="en-US" sz="1200" dirty="0">
                <a:solidFill>
                  <a:srgbClr val="FF0000"/>
                </a:solidFill>
              </a:rPr>
              <a:t>/</a:t>
            </a:r>
            <a:r>
              <a:rPr lang="en-US" sz="1200" dirty="0" err="1">
                <a:solidFill>
                  <a:srgbClr val="FF0000"/>
                </a:solidFill>
              </a:rPr>
              <a:t>index.html</a:t>
            </a:r>
            <a:endParaRPr lang="en-US" sz="1200" dirty="0">
              <a:solidFill>
                <a:srgbClr val="FF0000"/>
              </a:solidFill>
            </a:endParaRPr>
          </a:p>
        </p:txBody>
      </p:sp>
    </p:spTree>
    <p:extLst>
      <p:ext uri="{BB962C8B-B14F-4D97-AF65-F5344CB8AC3E}">
        <p14:creationId xmlns:p14="http://schemas.microsoft.com/office/powerpoint/2010/main" val="649218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99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502627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r>
              <a:rPr lang="en-US" sz="1400" dirty="0"/>
              <a:t>Relation</a:t>
            </a:r>
            <a:br>
              <a:rPr lang="en-US" sz="1400" dirty="0"/>
            </a:br>
            <a:r>
              <a:rPr lang="en-US" sz="1400" dirty="0"/>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r>
              <a:rPr lang="en-US" sz="1400" dirty="0">
                <a:solidFill>
                  <a:srgbClr val="00B050"/>
                </a:solidFill>
              </a:rPr>
              <a:t>Columns</a:t>
            </a:r>
            <a:br>
              <a:rPr lang="en-US" sz="1400" dirty="0">
                <a:solidFill>
                  <a:srgbClr val="00B050"/>
                </a:solidFill>
              </a:rPr>
            </a:br>
            <a:r>
              <a:rPr lang="en-US" sz="1400" dirty="0">
                <a:solidFill>
                  <a:srgbClr val="00B050"/>
                </a:solidFill>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r>
              <a:rPr lang="en-US" sz="1400" dirty="0">
                <a:solidFill>
                  <a:srgbClr val="FF0000"/>
                </a:solidFill>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r>
              <a:rPr lang="en-US" dirty="0"/>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r>
              <a:rPr lang="en-US" dirty="0"/>
              <a:t>classroom schema</a:t>
            </a:r>
          </a:p>
        </p:txBody>
      </p:sp>
    </p:spTree>
    <p:extLst>
      <p:ext uri="{BB962C8B-B14F-4D97-AF65-F5344CB8AC3E}">
        <p14:creationId xmlns:p14="http://schemas.microsoft.com/office/powerpoint/2010/main" val="2692013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0336923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a:xfrm>
            <a:off x="152400" y="666750"/>
            <a:ext cx="8839200" cy="4038600"/>
          </a:xfrm>
        </p:spPr>
        <p:txBody>
          <a:bodyPr/>
          <a:lstStyle/>
          <a:p>
            <a:r>
              <a:rPr lang="en-US" sz="1800" dirty="0"/>
              <a:t>First two relations in relational schema notation:</a:t>
            </a:r>
          </a:p>
          <a:p>
            <a:pPr lvl="1"/>
            <a:r>
              <a:rPr lang="en-US" sz="1600" dirty="0"/>
              <a:t>Department(</a:t>
            </a:r>
            <a:r>
              <a:rPr lang="en-US" sz="1600" dirty="0" err="1"/>
              <a:t>department_name</a:t>
            </a:r>
            <a:r>
              <a:rPr lang="en-US" sz="1600" dirty="0"/>
              <a:t>, </a:t>
            </a:r>
            <a:r>
              <a:rPr lang="en-US" sz="1600" u="sng" dirty="0" err="1"/>
              <a:t>department_id</a:t>
            </a:r>
            <a:r>
              <a:rPr lang="en-US" sz="1600" dirty="0"/>
              <a:t>)</a:t>
            </a:r>
          </a:p>
          <a:p>
            <a:pPr lvl="1"/>
            <a:r>
              <a:rPr lang="en-US" sz="1600" dirty="0"/>
              <a:t>Faculty(</a:t>
            </a:r>
            <a:r>
              <a:rPr lang="en-US" sz="1600" u="sng" dirty="0"/>
              <a:t>UNI</a:t>
            </a:r>
            <a:r>
              <a:rPr lang="en-US" sz="1600" dirty="0"/>
              <a:t>, </a:t>
            </a:r>
            <a:r>
              <a:rPr lang="en-US" sz="1600" dirty="0" err="1"/>
              <a:t>first_name</a:t>
            </a:r>
            <a:r>
              <a:rPr lang="en-US" sz="1600" dirty="0"/>
              <a:t>, </a:t>
            </a:r>
            <a:r>
              <a:rPr lang="en-US" sz="1600" dirty="0" err="1"/>
              <a:t>last_name</a:t>
            </a:r>
            <a:r>
              <a:rPr lang="en-US" sz="1600" dirty="0"/>
              <a:t>, </a:t>
            </a:r>
            <a:r>
              <a:rPr lang="en-US" sz="1600" b="1" dirty="0" err="1"/>
              <a:t>department_id</a:t>
            </a:r>
            <a:r>
              <a:rPr lang="en-US" sz="1600" dirty="0"/>
              <a:t>)</a:t>
            </a:r>
          </a:p>
          <a:p>
            <a:r>
              <a:rPr lang="en-US" sz="1800" dirty="0"/>
              <a:t>Relationship:</a:t>
            </a:r>
          </a:p>
          <a:p>
            <a:pPr lvl="1"/>
            <a:r>
              <a:rPr lang="en-US" sz="1600" dirty="0"/>
              <a:t>A faculty “has” exactly one department.</a:t>
            </a:r>
          </a:p>
          <a:p>
            <a:pPr lvl="1"/>
            <a:r>
              <a:rPr lang="en-US" sz="16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6" name="Picture 5">
            <a:extLst>
              <a:ext uri="{FF2B5EF4-FFF2-40B4-BE49-F238E27FC236}">
                <a16:creationId xmlns:a16="http://schemas.microsoft.com/office/drawing/2014/main" id="{34F8C532-BF3C-45FE-92F6-37CDB1F30234}"/>
              </a:ext>
            </a:extLst>
          </p:cNvPr>
          <p:cNvPicPr>
            <a:picLocks noChangeAspect="1"/>
          </p:cNvPicPr>
          <p:nvPr/>
        </p:nvPicPr>
        <p:blipFill>
          <a:blip r:embed="rId2"/>
          <a:stretch>
            <a:fillRect/>
          </a:stretch>
        </p:blipFill>
        <p:spPr>
          <a:xfrm>
            <a:off x="6172200" y="1242968"/>
            <a:ext cx="1498840" cy="2733764"/>
          </a:xfrm>
          <a:prstGeom prst="rect">
            <a:avLst/>
          </a:prstGeom>
        </p:spPr>
      </p:pic>
    </p:spTree>
    <p:extLst>
      <p:ext uri="{BB962C8B-B14F-4D97-AF65-F5344CB8AC3E}">
        <p14:creationId xmlns:p14="http://schemas.microsoft.com/office/powerpoint/2010/main" val="3353608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r>
              <a:rPr lang="en-US" dirty="0">
                <a:solidFill>
                  <a:srgbClr val="FF0000"/>
                </a:solidFill>
              </a:rPr>
              <a:t>DFF Comments:</a:t>
            </a:r>
          </a:p>
          <a:p>
            <a:pPr marL="742950" lvl="1" indent="-285750">
              <a:buFont typeface="Arial" panose="020B0604020202020204" pitchFamily="34" charset="0"/>
              <a:buChar char="•"/>
            </a:pPr>
            <a:r>
              <a:rPr lang="en-US" dirty="0">
                <a:solidFill>
                  <a:srgbClr val="FF0000"/>
                </a:solidFill>
              </a:rPr>
              <a:t>You will sometimes see other operator, e.g. </a:t>
            </a:r>
            <a:r>
              <a:rPr lang="en-US" dirty="0">
                <a:solidFill>
                  <a:srgbClr val="FF0000"/>
                </a:solidFill>
                <a:sym typeface="Wingdings" pitchFamily="2" charset="2"/>
              </a:rPr>
              <a:t> Assignment.</a:t>
            </a:r>
          </a:p>
          <a:p>
            <a:pPr marL="742950" lvl="1" indent="-285750">
              <a:buFont typeface="Arial" panose="020B0604020202020204" pitchFamily="34" charset="0"/>
              <a:buChar char="•"/>
            </a:pPr>
            <a:r>
              <a:rPr lang="en-US" dirty="0">
                <a:solidFill>
                  <a:srgbClr val="FF0000"/>
                </a:solidFill>
                <a:sym typeface="Wingdings" pitchFamily="2" charset="2"/>
              </a:rPr>
              <a:t>Relational algebra focuses on </a:t>
            </a:r>
            <a:r>
              <a:rPr lang="en-US" i="1" dirty="0">
                <a:solidFill>
                  <a:srgbClr val="FF0000"/>
                </a:solidFill>
                <a:sym typeface="Wingdings" pitchFamily="2" charset="2"/>
              </a:rPr>
              <a:t>retrieve.</a:t>
            </a:r>
            <a:r>
              <a:rPr lang="en-US" dirty="0">
                <a:solidFill>
                  <a:srgbClr val="FF0000"/>
                </a:solidFill>
                <a:sym typeface="Wingdings" pitchFamily="2" charset="2"/>
              </a:rPr>
              <a:t> You can sort of do Create, Update, Delete.</a:t>
            </a:r>
          </a:p>
          <a:p>
            <a:pPr marL="742950" lvl="1" indent="-285750">
              <a:buFont typeface="Arial" panose="020B0604020202020204" pitchFamily="34" charset="0"/>
              <a:buChar char="•"/>
            </a:pPr>
            <a:r>
              <a:rPr lang="en-US" dirty="0">
                <a:solidFill>
                  <a:srgbClr val="FF0000"/>
                </a:solidFill>
                <a:sym typeface="Wingdings" pitchFamily="2" charset="2"/>
              </a:rPr>
              <a:t>The SQL Language, which we will see, extends relational algebra.</a:t>
            </a:r>
            <a:endParaRPr lang="en-US" dirty="0">
              <a:solidFill>
                <a:srgbClr val="FF0000"/>
              </a:solidFill>
            </a:endParaRPr>
          </a:p>
        </p:txBody>
      </p:sp>
    </p:spTree>
    <p:extLst>
      <p:ext uri="{BB962C8B-B14F-4D97-AF65-F5344CB8AC3E}">
        <p14:creationId xmlns:p14="http://schemas.microsoft.com/office/powerpoint/2010/main" val="2454742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503197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42815493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23849986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1867383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250446"/>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dirty="0">
                <a:solidFill>
                  <a:schemeClr val="bg1"/>
                </a:solidFill>
              </a:rPr>
              <a:t>Introduction</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13288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42523675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a:t>
            </a:r>
            <a:r>
              <a:rPr lang="en-US" sz="1200" dirty="0">
                <a:hlinkClick r:id="rId3"/>
              </a:rPr>
              <a:t>https://dbis-uibk.github.io/relax/calc/gist/4f7866c17624ca9dfa85ed2482078be8/relax-silberschatz-english.txt/0</a:t>
            </a:r>
            <a:r>
              <a:rPr lang="en-US" sz="1200" dirty="0"/>
              <a:t>)</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106584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76200" y="18097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SQL</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38299228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4648200" y="590550"/>
            <a:ext cx="4343400" cy="2308324"/>
          </a:xfrm>
          <a:prstGeom prst="rect">
            <a:avLst/>
          </a:prstGeom>
        </p:spPr>
        <p:txBody>
          <a:bodyPr wrap="square">
            <a:spAutoFit/>
          </a:bodyPr>
          <a:lstStyle/>
          <a:p>
            <a:r>
              <a:rPr lang="el-GR" dirty="0">
                <a:solidFill>
                  <a:srgbClr val="FF0000"/>
                </a:solidFill>
              </a:rPr>
              <a:t>π</a:t>
            </a:r>
            <a:r>
              <a:rPr lang="el-GR" dirty="0"/>
              <a:t> </a:t>
            </a:r>
            <a:r>
              <a:rPr lang="en-US" dirty="0"/>
              <a:t>ID, name (</a:t>
            </a:r>
            <a:br>
              <a:rPr lang="en-US" dirty="0"/>
            </a:br>
            <a:r>
              <a:rPr lang="en-US" dirty="0"/>
              <a:t>	</a:t>
            </a:r>
            <a:r>
              <a:rPr lang="el-GR" dirty="0">
                <a:solidFill>
                  <a:srgbClr val="00B050"/>
                </a:solidFill>
              </a:rPr>
              <a:t>σ </a:t>
            </a:r>
            <a:r>
              <a:rPr lang="en-US" dirty="0" err="1">
                <a:solidFill>
                  <a:srgbClr val="00B050"/>
                </a:solidFill>
              </a:rPr>
              <a:t>dept_name</a:t>
            </a:r>
            <a:r>
              <a:rPr lang="en-US" dirty="0">
                <a:solidFill>
                  <a:srgbClr val="00B050"/>
                </a:solidFill>
              </a:rPr>
              <a:t>='Comp. Sci.' </a:t>
            </a:r>
            <a:r>
              <a:rPr lang="en-US" dirty="0"/>
              <a:t>(</a:t>
            </a:r>
            <a:r>
              <a:rPr lang="en-US" dirty="0">
                <a:solidFill>
                  <a:srgbClr val="0070C0"/>
                </a:solidFill>
              </a:rPr>
              <a:t>instructor</a:t>
            </a:r>
            <a:r>
              <a:rPr lang="en-US" dirty="0"/>
              <a:t>)</a:t>
            </a:r>
            <a:br>
              <a:rPr lang="en-US" dirty="0"/>
            </a:br>
            <a:r>
              <a:rPr lang="en-US" dirty="0"/>
              <a:t>)</a:t>
            </a:r>
          </a:p>
          <a:p>
            <a:pPr algn="ctr"/>
            <a:r>
              <a:rPr lang="en-US" dirty="0"/>
              <a:t>=</a:t>
            </a:r>
          </a:p>
          <a:p>
            <a:pPr algn="ctr"/>
            <a:endParaRPr lang="en-US" dirty="0"/>
          </a:p>
          <a:p>
            <a:r>
              <a:rPr lang="en-US" dirty="0">
                <a:solidFill>
                  <a:srgbClr val="FF0000"/>
                </a:solidFill>
              </a:rPr>
              <a:t>SELECT ID, name </a:t>
            </a:r>
            <a:r>
              <a:rPr lang="en-US" dirty="0"/>
              <a:t>FROM </a:t>
            </a:r>
            <a:r>
              <a:rPr lang="en-US" dirty="0">
                <a:solidFill>
                  <a:srgbClr val="0070C0"/>
                </a:solidFill>
              </a:rPr>
              <a:t>instructor</a:t>
            </a:r>
            <a:br>
              <a:rPr lang="en-US" dirty="0"/>
            </a:br>
            <a:r>
              <a:rPr lang="en-US" dirty="0"/>
              <a:t>	</a:t>
            </a:r>
            <a:r>
              <a:rPr lang="en-US" dirty="0">
                <a:solidFill>
                  <a:srgbClr val="00B050"/>
                </a:solidFill>
              </a:rPr>
              <a:t>WHERE</a:t>
            </a:r>
          </a:p>
          <a:p>
            <a:r>
              <a:rPr lang="en-US" dirty="0">
                <a:solidFill>
                  <a:srgbClr val="00B050"/>
                </a:solidFill>
              </a:rPr>
              <a:t>	</a:t>
            </a:r>
            <a:r>
              <a:rPr lang="en-US" dirty="0" err="1">
                <a:solidFill>
                  <a:srgbClr val="00B050"/>
                </a:solidFill>
              </a:rPr>
              <a:t>dept_name</a:t>
            </a:r>
            <a:r>
              <a:rPr lang="en-US" dirty="0">
                <a:solidFill>
                  <a:srgbClr val="00B050"/>
                </a:solidFill>
              </a:rPr>
              <a:t>=‘Comp. Sci.’</a:t>
            </a:r>
          </a:p>
        </p:txBody>
      </p:sp>
    </p:spTree>
    <p:extLst>
      <p:ext uri="{BB962C8B-B14F-4D97-AF65-F5344CB8AC3E}">
        <p14:creationId xmlns:p14="http://schemas.microsoft.com/office/powerpoint/2010/main" val="3115569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76200" y="18097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0" u="none" strike="noStrike" kern="1200" cap="none" spc="0" normalizeH="0" baseline="0" noProof="0" dirty="0">
                <a:ln>
                  <a:noFill/>
                </a:ln>
                <a:solidFill>
                  <a:prstClr val="white"/>
                </a:solidFill>
                <a:effectLst/>
                <a:uLnTx/>
                <a:uFillTx/>
                <a:latin typeface="Calibri" charset="0"/>
                <a:ea typeface="ＭＳ Ｐゴシック" charset="-128"/>
                <a:cs typeface="+mn-cs"/>
              </a:rPr>
              <a:t>SQL</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W4111_001_2023_2: Lecture 1: Introduction, Course Overview, Foundational Concepts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7213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8" name="TextBox 9">
            <a:extLst>
              <a:ext uri="{FF2B5EF4-FFF2-40B4-BE49-F238E27FC236}">
                <a16:creationId xmlns:a16="http://schemas.microsoft.com/office/drawing/2014/main" id="{F799810B-D6BF-4138-BE91-C58B8A89E91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1265965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Drawing a simple data model in </a:t>
            </a:r>
            <a:r>
              <a:rPr lang="en-US" dirty="0" err="1"/>
              <a:t>Lucidchart</a:t>
            </a:r>
            <a:r>
              <a:rPr lang="en-US" dirty="0"/>
              <a:t>.</a:t>
            </a:r>
          </a:p>
          <a:p>
            <a:r>
              <a:rPr lang="en-US" dirty="0"/>
              <a:t>Generating sample data in </a:t>
            </a:r>
            <a:r>
              <a:rPr lang="en-US" dirty="0" err="1"/>
              <a:t>Mockaroo</a:t>
            </a:r>
            <a:r>
              <a:rPr lang="en-US" dirty="0"/>
              <a:t>.</a:t>
            </a:r>
          </a:p>
          <a:p>
            <a:r>
              <a:rPr lang="en-US" dirty="0"/>
              <a:t>Loading CSV data using </a:t>
            </a:r>
            <a:r>
              <a:rPr lang="en-US" dirty="0" err="1"/>
              <a:t>DataGrip</a:t>
            </a:r>
            <a:r>
              <a:rPr lang="en-US" dirty="0"/>
              <a:t>.</a:t>
            </a:r>
          </a:p>
          <a:p>
            <a:r>
              <a:rPr lang="en-US" dirty="0"/>
              <a:t>Editing and modifying schema in SQL.</a:t>
            </a:r>
          </a:p>
          <a:p>
            <a:r>
              <a:rPr lang="en-US" dirty="0"/>
              <a:t>Running some queries.</a:t>
            </a:r>
          </a:p>
          <a:p>
            <a:r>
              <a:rPr lang="en-US" dirty="0"/>
              <a:t>Doing some relational algebra.</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Demos: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End of Lecture</a:t>
            </a:r>
          </a:p>
          <a:p>
            <a:endParaRPr lang="en-US" altLang="en-US" dirty="0">
              <a:solidFill>
                <a:schemeClr val="bg1"/>
              </a:solidFill>
            </a:endParaRPr>
          </a:p>
          <a:p>
            <a:endParaRPr lang="en-US" altLang="en-US" dirty="0">
              <a:solidFill>
                <a:schemeClr val="bg1"/>
              </a:solidFill>
            </a:endParaRPr>
          </a:p>
          <a:p>
            <a:r>
              <a:rPr lang="en-US" altLang="en-US" dirty="0">
                <a:solidFill>
                  <a:schemeClr val="bg1"/>
                </a:solidFill>
              </a:rPr>
              <a:t>HW0 and HW1 will come out over the weekend.</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W4111_001_2023_2: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604655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52400" y="819150"/>
            <a:ext cx="8839200" cy="3810000"/>
          </a:xfrm>
        </p:spPr>
        <p:txBody>
          <a:bodyPr/>
          <a:lstStyle/>
          <a:p>
            <a:r>
              <a:rPr lang="en-US" sz="1800" dirty="0"/>
              <a:t>The administrative staff of the Dept. of Computer Science </a:t>
            </a:r>
            <a:r>
              <a:rPr lang="en-US" sz="1800" b="1" dirty="0"/>
              <a:t>directly</a:t>
            </a:r>
            <a:r>
              <a:rPr lang="en-US" sz="1800" dirty="0"/>
              <a:t> manages enrollment in the W4111 sections and the wait lists. This is true of several courses.</a:t>
            </a:r>
          </a:p>
          <a:p>
            <a:pPr lvl="1"/>
            <a:r>
              <a:rPr lang="en-US" sz="1600" dirty="0"/>
              <a:t>COMS W4111 is </a:t>
            </a:r>
            <a:r>
              <a:rPr lang="en-US" sz="1600" b="1" dirty="0"/>
              <a:t>ALWAYS</a:t>
            </a:r>
            <a:r>
              <a:rPr lang="en-US" sz="1600" dirty="0"/>
              <a:t> oversubscribed and has huge wait lists.</a:t>
            </a:r>
          </a:p>
          <a:p>
            <a:pPr lvl="1"/>
            <a:r>
              <a:rPr lang="en-US" sz="1600" dirty="0"/>
              <a:t>The course is a requirement for several majors and tracks.</a:t>
            </a:r>
          </a:p>
          <a:p>
            <a:pPr lvl="1"/>
            <a:r>
              <a:rPr lang="en-US" sz="1600" dirty="0"/>
              <a:t>There are </a:t>
            </a:r>
            <a:r>
              <a:rPr lang="en-US" sz="1600" b="1" dirty="0"/>
              <a:t>complex rules</a:t>
            </a:r>
            <a:r>
              <a:rPr lang="en-US" sz="1600" dirty="0"/>
              <a:t> about prioritizing students for course enrollment. </a:t>
            </a:r>
            <a:br>
              <a:rPr lang="en-US" sz="1600" dirty="0"/>
            </a:br>
            <a:endParaRPr lang="en-US" sz="1600" dirty="0"/>
          </a:p>
          <a:p>
            <a:r>
              <a:rPr lang="en-US" sz="1800" dirty="0"/>
              <a:t>Faculty follow department policies and do not manage waitlists, despite the info that identifies the waitlist as “Instructor Managed.”</a:t>
            </a:r>
            <a:br>
              <a:rPr lang="en-US" sz="1800" dirty="0"/>
            </a:br>
            <a:endParaRPr lang="en-US" sz="1800" dirty="0"/>
          </a:p>
          <a:p>
            <a:r>
              <a:rPr lang="en-US" sz="1800" dirty="0"/>
              <a:t>Contacts: You must work with administrative leaders on enrollment:</a:t>
            </a:r>
            <a:br>
              <a:rPr lang="en-US" sz="1800" dirty="0"/>
            </a:br>
            <a:r>
              <a:rPr lang="en-US" sz="1600" dirty="0"/>
              <a:t>Computer Science: Cynthia Meekins, </a:t>
            </a:r>
            <a:r>
              <a:rPr lang="en-US" sz="1600" u="sng" dirty="0">
                <a:hlinkClick r:id="rId2"/>
              </a:rPr>
              <a:t>cynthia@cs.columbia.edu</a:t>
            </a:r>
            <a:r>
              <a:rPr lang="en-US" sz="1600" dirty="0"/>
              <a:t>)</a:t>
            </a:r>
          </a:p>
          <a:p>
            <a:pPr marL="0" indent="0">
              <a:buNone/>
            </a:pPr>
            <a:endParaRPr lang="en-US" sz="18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835642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86284" y="514350"/>
            <a:ext cx="8839200" cy="4114800"/>
          </a:xfrm>
        </p:spPr>
        <p:txBody>
          <a:bodyPr/>
          <a:lstStyle/>
          <a:p>
            <a:pPr>
              <a:spcBef>
                <a:spcPts val="0"/>
              </a:spcBef>
              <a:spcAft>
                <a:spcPts val="300"/>
              </a:spcAft>
            </a:pPr>
            <a:r>
              <a:rPr lang="en-US" sz="1400" dirty="0"/>
              <a:t>Sessions:</a:t>
            </a:r>
          </a:p>
          <a:p>
            <a:pPr lvl="1">
              <a:spcBef>
                <a:spcPts val="0"/>
              </a:spcBef>
              <a:spcAft>
                <a:spcPts val="300"/>
              </a:spcAft>
            </a:pPr>
            <a:r>
              <a:rPr lang="en-US" sz="1200" dirty="0"/>
              <a:t>Lecture: (In-Person) Lecture: Friday, 10:10AM to 12:40PM (301 Uris Hall).</a:t>
            </a:r>
          </a:p>
          <a:p>
            <a:pPr lvl="1">
              <a:spcBef>
                <a:spcPts val="0"/>
              </a:spcBef>
              <a:spcAft>
                <a:spcPts val="300"/>
              </a:spcAft>
            </a:pPr>
            <a:r>
              <a:rPr lang="en-US" sz="1200" dirty="0"/>
              <a:t>Recitation: Periodic, optional, online recitations</a:t>
            </a:r>
          </a:p>
          <a:p>
            <a:pPr lvl="2">
              <a:spcBef>
                <a:spcPts val="0"/>
              </a:spcBef>
              <a:spcAft>
                <a:spcPts val="300"/>
              </a:spcAft>
            </a:pPr>
            <a:r>
              <a:rPr lang="en-US" sz="1000" dirty="0"/>
              <a:t>Either in-person/online or just online. Will announce in advance.</a:t>
            </a:r>
          </a:p>
          <a:p>
            <a:pPr lvl="2">
              <a:spcBef>
                <a:spcPts val="0"/>
              </a:spcBef>
              <a:spcAft>
                <a:spcPts val="300"/>
              </a:spcAft>
            </a:pPr>
            <a:r>
              <a:rPr lang="en-US" sz="1000" dirty="0"/>
              <a:t>Usually held when there is student interest, homework due, exams, etc.</a:t>
            </a:r>
          </a:p>
          <a:p>
            <a:pPr>
              <a:spcBef>
                <a:spcPts val="0"/>
              </a:spcBef>
              <a:spcAft>
                <a:spcPts val="300"/>
              </a:spcAft>
            </a:pPr>
            <a:r>
              <a:rPr lang="en-US" sz="1400" dirty="0"/>
              <a:t>Office hours: </a:t>
            </a:r>
          </a:p>
          <a:p>
            <a:pPr lvl="1">
              <a:spcBef>
                <a:spcPts val="0"/>
              </a:spcBef>
              <a:spcAft>
                <a:spcPts val="300"/>
              </a:spcAft>
            </a:pPr>
            <a:r>
              <a:rPr lang="en-US" sz="1200" dirty="0"/>
              <a:t>In-person: Friday: 8:30AM – 9:45AM  (Room TBD); and by-request as needed.</a:t>
            </a:r>
          </a:p>
          <a:p>
            <a:pPr lvl="1">
              <a:spcBef>
                <a:spcPts val="0"/>
              </a:spcBef>
              <a:spcAft>
                <a:spcPts val="300"/>
              </a:spcAft>
            </a:pPr>
            <a:r>
              <a:rPr lang="en-US" sz="1200" dirty="0"/>
              <a:t>Extra office hours: I hold a lot of extra office hours, usually based on workload around assignment due dates and exams.</a:t>
            </a:r>
          </a:p>
          <a:p>
            <a:pPr>
              <a:spcBef>
                <a:spcPts val="0"/>
              </a:spcBef>
              <a:spcAft>
                <a:spcPts val="300"/>
              </a:spcAft>
            </a:pPr>
            <a:r>
              <a:rPr lang="en-US" sz="1400" dirty="0"/>
              <a:t>Collaboration/contact:</a:t>
            </a:r>
          </a:p>
          <a:p>
            <a:pPr lvl="1">
              <a:spcBef>
                <a:spcPts val="0"/>
              </a:spcBef>
              <a:spcAft>
                <a:spcPts val="300"/>
              </a:spcAft>
            </a:pPr>
            <a:r>
              <a:rPr lang="en-US" sz="1200" dirty="0"/>
              <a:t>We will use </a:t>
            </a:r>
            <a:r>
              <a:rPr lang="en-US" sz="1200" dirty="0">
                <a:hlinkClick r:id="rId2"/>
              </a:rPr>
              <a:t>Ed Discussions</a:t>
            </a:r>
            <a:r>
              <a:rPr lang="en-US" sz="1200" dirty="0">
                <a:hlinkClick r:id="rId3"/>
              </a:rPr>
              <a:t>, </a:t>
            </a:r>
            <a:r>
              <a:rPr lang="en-US" sz="1200" dirty="0"/>
              <a:t>which is available from </a:t>
            </a:r>
            <a:r>
              <a:rPr lang="en-US" sz="1200" dirty="0" err="1"/>
              <a:t>CourseWorks</a:t>
            </a:r>
            <a:r>
              <a:rPr lang="en-US" sz="1200" dirty="0"/>
              <a:t>. You can get access from the side menu on the </a:t>
            </a:r>
            <a:r>
              <a:rPr lang="en-US" sz="1200" dirty="0" err="1"/>
              <a:t>CourseWorks</a:t>
            </a:r>
            <a:r>
              <a:rPr lang="en-US" sz="1200" dirty="0"/>
              <a:t> page for the class.</a:t>
            </a:r>
          </a:p>
          <a:p>
            <a:pPr lvl="1">
              <a:spcBef>
                <a:spcPts val="0"/>
              </a:spcBef>
              <a:spcAft>
                <a:spcPts val="300"/>
              </a:spcAft>
            </a:pPr>
            <a:r>
              <a:rPr lang="en-US" sz="1200" dirty="0"/>
              <a:t>I am usually monitoring </a:t>
            </a:r>
            <a:r>
              <a:rPr lang="en-US" sz="1200" dirty="0">
                <a:hlinkClick r:id="rId4"/>
              </a:rPr>
              <a:t>Slack</a:t>
            </a:r>
            <a:r>
              <a:rPr lang="en-US" sz="1200" dirty="0"/>
              <a:t>. Subscribe to the channel #w4111-f22</a:t>
            </a:r>
            <a:br>
              <a:rPr lang="en-US" sz="1200" dirty="0"/>
            </a:br>
            <a:r>
              <a:rPr lang="en-US" sz="1200" dirty="0"/>
              <a:t>(</a:t>
            </a:r>
            <a:r>
              <a:rPr lang="en-US" sz="1200" dirty="0">
                <a:hlinkClick r:id="rId4"/>
              </a:rPr>
              <a:t>https://join.slack.com/t/dff-columbia/shared_invite/zt-1mxup4vn5-EE2vyai0Si31mG7M7Wx0Zw</a:t>
            </a:r>
            <a:r>
              <a:rPr lang="en-US" sz="1200" dirty="0"/>
              <a:t>).</a:t>
            </a:r>
          </a:p>
          <a:p>
            <a:pPr lvl="1">
              <a:spcBef>
                <a:spcPts val="0"/>
              </a:spcBef>
              <a:spcAft>
                <a:spcPts val="300"/>
              </a:spcAft>
            </a:pPr>
            <a:r>
              <a:rPr lang="en-US" sz="1200" dirty="0"/>
              <a:t>The course lectures, sample code, etc. will be in a </a:t>
            </a:r>
            <a:r>
              <a:rPr lang="en-US" sz="1200" dirty="0">
                <a:hlinkClick r:id="rId5"/>
              </a:rPr>
              <a:t>GitHub</a:t>
            </a:r>
            <a:r>
              <a:rPr lang="en-US" sz="1200" dirty="0"/>
              <a:t> repository. </a:t>
            </a:r>
            <a:br>
              <a:rPr lang="en-US" sz="1200" dirty="0"/>
            </a:br>
            <a:r>
              <a:rPr lang="en-US" sz="1200" dirty="0"/>
              <a:t>(https://</a:t>
            </a:r>
            <a:r>
              <a:rPr lang="en-US" sz="1200" dirty="0" err="1"/>
              <a:t>github.com</a:t>
            </a:r>
            <a:r>
              <a:rPr lang="en-US" sz="1200" dirty="0"/>
              <a:t>/</a:t>
            </a:r>
            <a:r>
              <a:rPr lang="en-US" sz="1200" dirty="0" err="1"/>
              <a:t>donald</a:t>
            </a:r>
            <a:r>
              <a:rPr lang="en-US" sz="1200" dirty="0"/>
              <a:t>-f-</a:t>
            </a:r>
            <a:r>
              <a:rPr lang="en-US" sz="1200" dirty="0" err="1"/>
              <a:t>ferguson</a:t>
            </a:r>
            <a:r>
              <a:rPr lang="en-US" sz="1200" dirty="0"/>
              <a:t>/Intro-to-Databases-F22)</a:t>
            </a:r>
          </a:p>
          <a:p>
            <a:pPr lvl="1">
              <a:spcBef>
                <a:spcPts val="0"/>
              </a:spcBef>
              <a:spcAft>
                <a:spcPts val="300"/>
              </a:spcAft>
            </a:pPr>
            <a:r>
              <a:rPr lang="en-US" sz="1200" dirty="0"/>
              <a:t>The course </a:t>
            </a:r>
            <a:r>
              <a:rPr lang="en-US" sz="1200" dirty="0">
                <a:hlinkClick r:id="rId6"/>
              </a:rPr>
              <a:t>website</a:t>
            </a:r>
            <a:r>
              <a:rPr lang="en-US" sz="1200" dirty="0"/>
              <a:t> provides additional information. (</a:t>
            </a:r>
            <a:r>
              <a:rPr lang="en-US" sz="1200" dirty="0">
                <a:hlinkClick r:id="rId5"/>
              </a:rPr>
              <a:t>https://github.com/donald-f-ferguson/Intro_to_Databases_S23</a:t>
            </a:r>
            <a:r>
              <a:rPr lang="en-US" sz="1200" dirty="0"/>
              <a:t>).</a:t>
            </a:r>
          </a:p>
          <a:p>
            <a:pPr lvl="1">
              <a:spcBef>
                <a:spcPts val="0"/>
              </a:spcBef>
              <a:spcAft>
                <a:spcPts val="300"/>
              </a:spcAft>
            </a:pPr>
            <a:r>
              <a:rPr lang="en-US" sz="1200" dirty="0"/>
              <a:t>There is a </a:t>
            </a:r>
            <a:r>
              <a:rPr lang="en-US" sz="1200" dirty="0">
                <a:hlinkClick r:id="rId7"/>
              </a:rPr>
              <a:t>course calendar</a:t>
            </a:r>
            <a:r>
              <a:rPr lang="en-US" sz="1200" dirty="0"/>
              <a:t> with OHs, assignments, exams, … … (</a:t>
            </a:r>
            <a:r>
              <a:rPr lang="en-US" sz="1200" dirty="0">
                <a:hlinkClick r:id="rId7"/>
              </a:rPr>
              <a:t>https://bit.ly/W4111-S23-Calendar</a:t>
            </a:r>
            <a:r>
              <a:rPr lang="en-US" sz="1200" dirty="0"/>
              <a:t>) </a:t>
            </a:r>
          </a:p>
          <a:p>
            <a:pPr>
              <a:spcBef>
                <a:spcPts val="0"/>
              </a:spcBef>
              <a:spcAft>
                <a:spcPts val="300"/>
              </a:spcAft>
            </a:pPr>
            <a:r>
              <a:rPr lang="en-US" sz="1400" b="1" dirty="0">
                <a:solidFill>
                  <a:srgbClr val="FF0000"/>
                </a:solidFill>
              </a:rPr>
              <a:t>Note: Your health, safety and well-being are ALWAYS my primary concern.</a:t>
            </a:r>
            <a:br>
              <a:rPr lang="en-US" sz="1400" b="1" dirty="0">
                <a:solidFill>
                  <a:srgbClr val="FF0000"/>
                </a:solidFill>
              </a:rPr>
            </a:br>
            <a:r>
              <a:rPr lang="en-US" sz="1400" b="1" dirty="0">
                <a:solidFill>
                  <a:srgbClr val="FF0000"/>
                </a:solidFill>
              </a:rPr>
              <a:t>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62834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72835</TotalTime>
  <Words>6820</Words>
  <Application>Microsoft Macintosh PowerPoint</Application>
  <PresentationFormat>On-screen Show (16:9)</PresentationFormat>
  <Paragraphs>712</Paragraphs>
  <Slides>71</Slides>
  <Notes>43</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71</vt:i4>
      </vt:variant>
    </vt:vector>
  </HeadingPairs>
  <TitlesOfParts>
    <vt:vector size="87" baseType="lpstr">
      <vt:lpstr>-apple-system</vt:lpstr>
      <vt:lpstr>Arial</vt:lpstr>
      <vt:lpstr>Arial</vt:lpstr>
      <vt:lpstr>Calibri</vt:lpstr>
      <vt:lpstr>Helvetica</vt:lpstr>
      <vt:lpstr>Helvetica Neue</vt:lpstr>
      <vt:lpstr>Monotype Sorts</vt:lpstr>
      <vt:lpstr>Museo For Dell</vt:lpstr>
      <vt:lpstr>Times New Roman</vt:lpstr>
      <vt:lpstr>Webdings</vt:lpstr>
      <vt:lpstr>Wingdings</vt:lpstr>
      <vt:lpstr>Office Theme</vt:lpstr>
      <vt:lpstr>2_db-5-grey</vt:lpstr>
      <vt:lpstr>3_db-5-grey</vt:lpstr>
      <vt:lpstr>4_db-5-grey</vt:lpstr>
      <vt:lpstr>5_db-5-grey</vt:lpstr>
      <vt:lpstr>PowerPoint Presentation</vt:lpstr>
      <vt:lpstr>PowerPoint Presentation</vt:lpstr>
      <vt:lpstr>PowerPoint Presentation</vt:lpstr>
      <vt:lpstr>PowerPoint Presentation</vt:lpstr>
      <vt:lpstr>Contents</vt:lpstr>
      <vt:lpstr>PowerPoint Presentation</vt:lpstr>
      <vt:lpstr>PowerPoint Presentation</vt:lpstr>
      <vt:lpstr>Waitlist</vt:lpstr>
      <vt:lpstr>Lecture Format, Recitation, Office Hours</vt:lpstr>
      <vt:lpstr>PowerPoint Presentation</vt:lpstr>
      <vt:lpstr>About your Instructor</vt:lpstr>
      <vt:lpstr>PowerPoint Presentation</vt:lpstr>
      <vt:lpstr>The Course</vt:lpstr>
      <vt:lpstr>Course Objectives</vt:lpstr>
      <vt:lpstr>The Course – Value and my Perspective</vt:lpstr>
      <vt:lpstr>Surprising Example</vt:lpstr>
      <vt:lpstr>Modules</vt:lpstr>
      <vt:lpstr>PowerPoint Presentation</vt:lpstr>
      <vt:lpstr>Course Resources and Development Environment</vt:lpstr>
      <vt:lpstr>PowerPoint Presentation</vt:lpstr>
      <vt:lpstr>Assignments, Exams, Grading</vt:lpstr>
      <vt:lpstr>To Program or Not To Program, ...</vt:lpstr>
      <vt:lpstr>Homework Assignments</vt:lpstr>
      <vt:lpstr>PowerPoint Presentation</vt:lpstr>
      <vt:lpstr>Lectures and Topics</vt:lpstr>
      <vt:lpstr>PowerPoint Presentation</vt:lpstr>
      <vt:lpstr>PowerPoint Presentation</vt:lpstr>
      <vt:lpstr>Problem Statement</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Relational Query Languages</vt:lpstr>
      <vt:lpstr>Relational Algebra</vt:lpstr>
      <vt:lpstr>Select Operation</vt:lpstr>
      <vt:lpstr>Select Operation (Cont.)</vt:lpstr>
      <vt:lpstr>Project Operation</vt:lpstr>
      <vt:lpstr>Project Operation (Cont.)</vt:lpstr>
      <vt:lpstr>Composition of Relational Operations</vt:lpstr>
      <vt:lpstr>The Dreaded Relax Calculator</vt:lpstr>
      <vt:lpstr>PowerPoint Presentation</vt:lpstr>
      <vt:lpstr>History</vt:lpstr>
      <vt:lpstr>SQL Parts</vt:lpstr>
      <vt:lpstr>SQL Language Statements</vt:lpstr>
      <vt:lpstr>Data Definition Language</vt:lpstr>
      <vt:lpstr>Create Table Construct</vt:lpstr>
      <vt:lpstr>PowerPoint Presentation</vt:lpstr>
      <vt:lpstr>Switch to Demos: Jupyter Notebook and DataGrip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564</cp:revision>
  <cp:lastPrinted>2018-11-15T21:01:50Z</cp:lastPrinted>
  <dcterms:created xsi:type="dcterms:W3CDTF">2010-04-12T23:12:02Z</dcterms:created>
  <dcterms:modified xsi:type="dcterms:W3CDTF">2023-01-21T18:42:47Z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